
<file path=[Content_Types].xml><?xml version="1.0" encoding="utf-8"?>
<Types xmlns="http://schemas.openxmlformats.org/package/2006/content-types">
  <Default Extension="png" ContentType="image/png"/>
  <Default Extension="jpg_large"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62" r:id="rId5"/>
    <p:sldId id="284" r:id="rId6"/>
    <p:sldId id="278" r:id="rId7"/>
    <p:sldId id="283" r:id="rId8"/>
    <p:sldId id="267" r:id="rId9"/>
    <p:sldId id="274" r:id="rId10"/>
    <p:sldId id="275" r:id="rId11"/>
    <p:sldId id="276" r:id="rId12"/>
    <p:sldId id="271" r:id="rId13"/>
    <p:sldId id="265" r:id="rId14"/>
    <p:sldId id="266" r:id="rId15"/>
    <p:sldId id="277" r:id="rId16"/>
    <p:sldId id="268" r:id="rId17"/>
    <p:sldId id="285" r:id="rId18"/>
    <p:sldId id="279" r:id="rId19"/>
    <p:sldId id="280" r:id="rId20"/>
    <p:sldId id="298" r:id="rId21"/>
    <p:sldId id="286" r:id="rId22"/>
    <p:sldId id="292" r:id="rId23"/>
    <p:sldId id="294" r:id="rId24"/>
    <p:sldId id="293" r:id="rId25"/>
    <p:sldId id="295" r:id="rId26"/>
    <p:sldId id="296" r:id="rId27"/>
    <p:sldId id="297" r:id="rId28"/>
    <p:sldId id="270" r:id="rId29"/>
    <p:sldId id="291"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A5258D-CB8D-B944-87B8-4163FF23A051}">
          <p14:sldIdLst>
            <p14:sldId id="262"/>
            <p14:sldId id="284"/>
            <p14:sldId id="278"/>
            <p14:sldId id="283"/>
            <p14:sldId id="267"/>
            <p14:sldId id="274"/>
            <p14:sldId id="275"/>
            <p14:sldId id="276"/>
            <p14:sldId id="271"/>
            <p14:sldId id="265"/>
            <p14:sldId id="266"/>
            <p14:sldId id="277"/>
            <p14:sldId id="268"/>
            <p14:sldId id="285"/>
            <p14:sldId id="279"/>
            <p14:sldId id="280"/>
            <p14:sldId id="298"/>
            <p14:sldId id="286"/>
            <p14:sldId id="292"/>
            <p14:sldId id="294"/>
            <p14:sldId id="293"/>
            <p14:sldId id="295"/>
            <p14:sldId id="296"/>
            <p14:sldId id="297"/>
            <p14:sldId id="270"/>
            <p14:sldId id="291"/>
            <p14:sldId id="2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2B33"/>
    <a:srgbClr val="9A8555"/>
    <a:srgbClr val="0B1F47"/>
    <a:srgbClr val="F4B528"/>
    <a:srgbClr val="004E8F"/>
    <a:srgbClr val="7CC7BE"/>
    <a:srgbClr val="37DDD1"/>
    <a:srgbClr val="008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30"/>
    <p:restoredTop sz="94698"/>
  </p:normalViewPr>
  <p:slideViewPr>
    <p:cSldViewPr snapToGrid="0" snapToObjects="1" showGuides="1">
      <p:cViewPr varScale="1">
        <p:scale>
          <a:sx n="79" d="100"/>
          <a:sy n="79" d="100"/>
        </p:scale>
        <p:origin x="1200" y="72"/>
      </p:cViewPr>
      <p:guideLst>
        <p:guide orient="horz" pos="2160"/>
        <p:guide pos="3840"/>
      </p:guideLst>
    </p:cSldViewPr>
  </p:slideViewPr>
  <p:notesTextViewPr>
    <p:cViewPr>
      <p:scale>
        <a:sx n="1" d="1"/>
        <a:sy n="1" d="1"/>
      </p:scale>
      <p:origin x="0" y="-2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15900-097D-41A6-8BB0-9B45689F798D}" type="datetimeFigureOut">
              <a:rPr lang="en-GB" smtClean="0"/>
              <a:t>14/01/2020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4FC30-DDDC-447D-80B0-3AADCE071D44}" type="slidenum">
              <a:rPr lang="en-GB" smtClean="0"/>
              <a:t>‹#›</a:t>
            </a:fld>
            <a:endParaRPr lang="en-GB"/>
          </a:p>
        </p:txBody>
      </p:sp>
    </p:spTree>
    <p:extLst>
      <p:ext uri="{BB962C8B-B14F-4D97-AF65-F5344CB8AC3E}">
        <p14:creationId xmlns:p14="http://schemas.microsoft.com/office/powerpoint/2010/main" val="274499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Begin with a general welcome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presentation is split into two parts. The first will provide an overview of what Nature Connectedness is and why it is important that should take around 20 minutes to cover. The second part covers the Pathways to Nature Connectedness; the research that informed their creation, what they are and how they can be applied.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[move to slide 2]</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a:t>
            </a:fld>
            <a:endParaRPr lang="en-GB"/>
          </a:p>
        </p:txBody>
      </p:sp>
    </p:spTree>
    <p:extLst>
      <p:ext uri="{BB962C8B-B14F-4D97-AF65-F5344CB8AC3E}">
        <p14:creationId xmlns:p14="http://schemas.microsoft.com/office/powerpoint/2010/main" val="332619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Research has shown that not only does Nature Connectedness predict a large range of wellbeing outcomes, but that it does this independently of, and better than exposure to natural environments. Several reviews have looked into the wellbeing benefits of Nature Connectedness one of which, a Systematic Review of 32 papers showed Nature Connectedness relates to feeling good and functioning well with some indicators of this including vitality, meaning and purpose, life satisfaction, happiness, personal growth, improved body image, lower anxiety and increased pro-social behaviours. </a:t>
            </a:r>
          </a:p>
          <a:p>
            <a:r>
              <a:rPr lang="en-GB" sz="1200" kern="1200" dirty="0" smtClean="0">
                <a:solidFill>
                  <a:schemeClr val="tx1"/>
                </a:solidFill>
                <a:effectLst/>
                <a:latin typeface="+mn-lt"/>
                <a:ea typeface="+mn-ea"/>
                <a:cs typeface="+mn-cs"/>
              </a:rPr>
              <a:t>[move onto slide 11]</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10</a:t>
            </a:fld>
            <a:endParaRPr lang="en-GB"/>
          </a:p>
        </p:txBody>
      </p:sp>
    </p:spTree>
    <p:extLst>
      <p:ext uri="{BB962C8B-B14F-4D97-AF65-F5344CB8AC3E}">
        <p14:creationId xmlns:p14="http://schemas.microsoft.com/office/powerpoint/2010/main" val="2034159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While the personal health and wellbeing of people is important, the health of the ecosystems and the species they contain is also of concern. Enacting pro-nature behaviours is one way in which the health of our ecosystems can be maintained, with knowledge an oft used way to encourage such behaviours. While knowledge plays a role, it only accounted for 2% of self-reported pro-nature behaviours with Nature Connectedness explaining 69%. As with other relationships, our actions are influenced more by how we feel than what we think; our actions towards nature are no different. </a:t>
            </a:r>
          </a:p>
          <a:p>
            <a:r>
              <a:rPr lang="en-GB" sz="1200" kern="1200" dirty="0" smtClean="0">
                <a:solidFill>
                  <a:schemeClr val="tx1"/>
                </a:solidFill>
                <a:effectLst/>
                <a:latin typeface="+mn-lt"/>
                <a:ea typeface="+mn-ea"/>
                <a:cs typeface="+mn-cs"/>
              </a:rPr>
              <a:t>[move onto slide 12]</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11</a:t>
            </a:fld>
            <a:endParaRPr lang="en-GB"/>
          </a:p>
        </p:txBody>
      </p:sp>
    </p:spTree>
    <p:extLst>
      <p:ext uri="{BB962C8B-B14F-4D97-AF65-F5344CB8AC3E}">
        <p14:creationId xmlns:p14="http://schemas.microsoft.com/office/powerpoint/2010/main" val="2027003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know that our environment and the species it contains is in crisis. The slide here summarises the current make up of mammalian life on Earth with 60% made up of livestock, 36% humans and the remaining 4% everything else. It is clearly a human-made issue that requires a human solution. From the levels of Nature Connectedness we have seen outlined today, it is clear there is room for improvement as our relationship with nature is broken. But there is hope as this relationship can be improved with the health and wellbeing of all of nature, including humanity, standing to benefit through Nature Connectedness. </a:t>
            </a:r>
          </a:p>
          <a:p>
            <a:r>
              <a:rPr lang="en-GB" sz="1200" kern="1200" dirty="0" smtClean="0">
                <a:solidFill>
                  <a:schemeClr val="tx1"/>
                </a:solidFill>
                <a:effectLst/>
                <a:latin typeface="+mn-lt"/>
                <a:ea typeface="+mn-ea"/>
                <a:cs typeface="+mn-cs"/>
              </a:rPr>
              <a:t>[move onto slide 13]</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12</a:t>
            </a:fld>
            <a:endParaRPr lang="en-GB"/>
          </a:p>
        </p:txBody>
      </p:sp>
    </p:spTree>
    <p:extLst>
      <p:ext uri="{BB962C8B-B14F-4D97-AF65-F5344CB8AC3E}">
        <p14:creationId xmlns:p14="http://schemas.microsoft.com/office/powerpoint/2010/main" val="2887305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Nature Connectedness is clearly important for the health and wellbeing of all of nature. It has a role to play in addressing some of the challenges we currently face to our own health and wellbeing as well as that of wider nature. But if the current levels of Nature Connectedness are insufficient to achieve this, how do we improve them? The Pathways to Nature Connectedness framework offers a possible solution…</a:t>
            </a:r>
          </a:p>
          <a:p>
            <a:r>
              <a:rPr lang="en-GB" sz="1200" kern="1200" dirty="0" smtClean="0">
                <a:solidFill>
                  <a:schemeClr val="tx1"/>
                </a:solidFill>
                <a:effectLst/>
                <a:latin typeface="+mn-lt"/>
                <a:ea typeface="+mn-ea"/>
                <a:cs typeface="+mn-cs"/>
              </a:rPr>
              <a:t>[Move onto slide 14]</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13</a:t>
            </a:fld>
            <a:endParaRPr lang="en-GB"/>
          </a:p>
        </p:txBody>
      </p:sp>
    </p:spTree>
    <p:extLst>
      <p:ext uri="{BB962C8B-B14F-4D97-AF65-F5344CB8AC3E}">
        <p14:creationId xmlns:p14="http://schemas.microsoft.com/office/powerpoint/2010/main" val="1060127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This may be a good opportunity for a short break depending on the audience and time available.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this part we’ll look at the Pathways to Nature Connectedness Framework to give you an idea of how to reconnect people with nature using an evidence-based approach. </a:t>
            </a:r>
          </a:p>
          <a:p>
            <a:r>
              <a:rPr lang="en-GB" sz="1200" kern="1200" dirty="0" smtClean="0">
                <a:solidFill>
                  <a:schemeClr val="tx1"/>
                </a:solidFill>
                <a:effectLst/>
                <a:latin typeface="+mn-lt"/>
                <a:ea typeface="+mn-ea"/>
                <a:cs typeface="+mn-cs"/>
              </a:rPr>
              <a:t>[move onto slide 15]</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14</a:t>
            </a:fld>
            <a:endParaRPr lang="en-GB"/>
          </a:p>
        </p:txBody>
      </p:sp>
    </p:spTree>
    <p:extLst>
      <p:ext uri="{BB962C8B-B14F-4D97-AF65-F5344CB8AC3E}">
        <p14:creationId xmlns:p14="http://schemas.microsoft.com/office/powerpoint/2010/main" val="328165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Pathways framework was developed at the University of Derby by Dr Ryan Lumber during a 3-year PhD. Drawing upon the nine values of the </a:t>
            </a:r>
            <a:r>
              <a:rPr lang="en-GB" sz="1200" kern="1200" dirty="0" err="1" smtClean="0">
                <a:solidFill>
                  <a:schemeClr val="tx1"/>
                </a:solidFill>
                <a:effectLst/>
                <a:latin typeface="+mn-lt"/>
                <a:ea typeface="+mn-ea"/>
                <a:cs typeface="+mn-cs"/>
              </a:rPr>
              <a:t>Biophilia</a:t>
            </a:r>
            <a:r>
              <a:rPr lang="en-GB" sz="1200" kern="1200" dirty="0" smtClean="0">
                <a:solidFill>
                  <a:schemeClr val="tx1"/>
                </a:solidFill>
                <a:effectLst/>
                <a:latin typeface="+mn-lt"/>
                <a:ea typeface="+mn-ea"/>
                <a:cs typeface="+mn-cs"/>
              </a:rPr>
              <a:t> Hypothesis that describe nine board ways in which humanity affiliates with nature, five research studies using both qualitative and quantitative methods were conducted to ascertain the important routes or frames that lead to Nature Connectedness. </a:t>
            </a:r>
          </a:p>
          <a:p>
            <a:r>
              <a:rPr lang="en-GB" sz="1200" kern="1200" dirty="0" smtClean="0">
                <a:solidFill>
                  <a:schemeClr val="tx1"/>
                </a:solidFill>
                <a:effectLst/>
                <a:latin typeface="+mn-lt"/>
                <a:ea typeface="+mn-ea"/>
                <a:cs typeface="+mn-cs"/>
              </a:rPr>
              <a:t>[move onto slide 16]</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15</a:t>
            </a:fld>
            <a:endParaRPr lang="en-GB"/>
          </a:p>
        </p:txBody>
      </p:sp>
    </p:spTree>
    <p:extLst>
      <p:ext uri="{BB962C8B-B14F-4D97-AF65-F5344CB8AC3E}">
        <p14:creationId xmlns:p14="http://schemas.microsoft.com/office/powerpoint/2010/main" val="1360331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three quantitative studies are of particular interest and are covered here. In order to first ascertain what potential pathways existed that lead to Nature Connectedness, two surveys were conducted that asked peoples frequency of engagement with a range of activities (structured around the nine values of </a:t>
            </a:r>
            <a:r>
              <a:rPr lang="en-GB" sz="1200" kern="1200" dirty="0" err="1" smtClean="0">
                <a:solidFill>
                  <a:schemeClr val="tx1"/>
                </a:solidFill>
                <a:effectLst/>
                <a:latin typeface="+mn-lt"/>
                <a:ea typeface="+mn-ea"/>
                <a:cs typeface="+mn-cs"/>
              </a:rPr>
              <a:t>Biophilia</a:t>
            </a:r>
            <a:r>
              <a:rPr lang="en-GB" sz="1200" kern="1200" dirty="0" smtClean="0">
                <a:solidFill>
                  <a:schemeClr val="tx1"/>
                </a:solidFill>
                <a:effectLst/>
                <a:latin typeface="+mn-lt"/>
                <a:ea typeface="+mn-ea"/>
                <a:cs typeface="+mn-cs"/>
              </a:rPr>
              <a:t>) while also looking at their levels of Nature Connectedness. The survey was run and then repeated with the Pathways identified consistently demonstrated. In total, the identified Pathways accounted for between 57-64% of why people are Nature Connected. As the two studies looked at a set point in time (cross-sectional) an experimental study was performed to test the identified Pathways and their ability to increase Nature Connectedness. 72 people took part in a walking study with all walks of an equal length. 24 people simply walked in an urban nature setting. 24 people did the same walk but engaged with Pathway-based activities. A further 24 walked indoors while also engaging with Pathway-based activities. Of the three groups only the nature walk with Pathway activities led to a significant increase in Nature Connectedness. </a:t>
            </a:r>
          </a:p>
          <a:p>
            <a:r>
              <a:rPr lang="en-GB" sz="1200" kern="1200" dirty="0" smtClean="0">
                <a:solidFill>
                  <a:schemeClr val="tx1"/>
                </a:solidFill>
                <a:effectLst/>
                <a:latin typeface="+mn-lt"/>
                <a:ea typeface="+mn-ea"/>
                <a:cs typeface="+mn-cs"/>
              </a:rPr>
              <a:t>So the Pathways have been shown to increase Nature Connectedness in a meaningful way but what are they exactly? The next five slides discuss each one in more detail with suggested activities to utilise them. Do note however, that it is a Pathways framework rather than a prescriptive account of what should be done as many activities can be framed through the Pathways to help facilitate a reconnection with nature.</a:t>
            </a:r>
          </a:p>
          <a:p>
            <a:r>
              <a:rPr lang="en-GB" sz="1200" kern="1200" dirty="0" smtClean="0">
                <a:solidFill>
                  <a:schemeClr val="tx1"/>
                </a:solidFill>
                <a:effectLst/>
                <a:latin typeface="+mn-lt"/>
                <a:ea typeface="+mn-ea"/>
                <a:cs typeface="+mn-cs"/>
              </a:rPr>
              <a:t>[move onto slide 17]  </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16</a:t>
            </a:fld>
            <a:endParaRPr lang="en-GB"/>
          </a:p>
        </p:txBody>
      </p:sp>
    </p:spTree>
    <p:extLst>
      <p:ext uri="{BB962C8B-B14F-4D97-AF65-F5344CB8AC3E}">
        <p14:creationId xmlns:p14="http://schemas.microsoft.com/office/powerpoint/2010/main" val="235267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Press play to watch a video describing the five Pathways</a:t>
            </a:r>
          </a:p>
          <a:p>
            <a:r>
              <a:rPr lang="en-GB" sz="1200" kern="1200" dirty="0" smtClean="0">
                <a:solidFill>
                  <a:schemeClr val="tx1"/>
                </a:solidFill>
                <a:effectLst/>
                <a:latin typeface="+mn-lt"/>
                <a:ea typeface="+mn-ea"/>
                <a:cs typeface="+mn-cs"/>
              </a:rPr>
              <a:t>[move onto slide 18 when finished]</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17</a:t>
            </a:fld>
            <a:endParaRPr lang="en-GB"/>
          </a:p>
        </p:txBody>
      </p:sp>
    </p:spTree>
    <p:extLst>
      <p:ext uri="{BB962C8B-B14F-4D97-AF65-F5344CB8AC3E}">
        <p14:creationId xmlns:p14="http://schemas.microsoft.com/office/powerpoint/2010/main" val="4096101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Contact through the senses is the first pathway that emphasises moving beyond simple exposure with nature to something that actively engages our senses to tune in and engage with nature in a fuller way. It is about taking the time to notice nature and experience it with any of the senses that you can whether that is through sight, sound, touch, smell or taste. Some potential ways to do this include:</a:t>
            </a:r>
          </a:p>
          <a:p>
            <a:pPr lvl="2"/>
            <a:r>
              <a:rPr lang="en-GB" sz="1200" kern="1200" dirty="0" smtClean="0">
                <a:solidFill>
                  <a:schemeClr val="tx1"/>
                </a:solidFill>
                <a:effectLst/>
                <a:latin typeface="+mn-lt"/>
                <a:ea typeface="+mn-ea"/>
                <a:cs typeface="+mn-cs"/>
              </a:rPr>
              <a:t>Listening to birdsong </a:t>
            </a:r>
          </a:p>
          <a:p>
            <a:pPr lvl="2"/>
            <a:r>
              <a:rPr lang="en-GB" sz="1200" kern="1200" dirty="0" smtClean="0">
                <a:solidFill>
                  <a:schemeClr val="tx1"/>
                </a:solidFill>
                <a:effectLst/>
                <a:latin typeface="+mn-lt"/>
                <a:ea typeface="+mn-ea"/>
                <a:cs typeface="+mn-cs"/>
              </a:rPr>
              <a:t>Smelling wild flowers </a:t>
            </a:r>
          </a:p>
          <a:p>
            <a:pPr lvl="2"/>
            <a:r>
              <a:rPr lang="en-GB" sz="1200" kern="1200" dirty="0" smtClean="0">
                <a:solidFill>
                  <a:schemeClr val="tx1"/>
                </a:solidFill>
                <a:effectLst/>
                <a:latin typeface="+mn-lt"/>
                <a:ea typeface="+mn-ea"/>
                <a:cs typeface="+mn-cs"/>
              </a:rPr>
              <a:t>Watching the breeze in the trees </a:t>
            </a:r>
          </a:p>
          <a:p>
            <a:pPr lvl="2"/>
            <a:r>
              <a:rPr lang="en-GB" sz="1200" kern="1200" dirty="0" smtClean="0">
                <a:solidFill>
                  <a:schemeClr val="tx1"/>
                </a:solidFill>
                <a:effectLst/>
                <a:latin typeface="+mn-lt"/>
                <a:ea typeface="+mn-ea"/>
                <a:cs typeface="+mn-cs"/>
              </a:rPr>
              <a:t>Going barefoot </a:t>
            </a:r>
          </a:p>
          <a:p>
            <a:pPr lvl="2"/>
            <a:r>
              <a:rPr lang="en-GB" sz="1200" kern="1200" dirty="0" smtClean="0">
                <a:solidFill>
                  <a:schemeClr val="tx1"/>
                </a:solidFill>
                <a:effectLst/>
                <a:latin typeface="+mn-lt"/>
                <a:ea typeface="+mn-ea"/>
                <a:cs typeface="+mn-cs"/>
              </a:rPr>
              <a:t>Tasting the fruits of nature </a:t>
            </a:r>
          </a:p>
          <a:p>
            <a:r>
              <a:rPr lang="en-GB" sz="1200" kern="1200" dirty="0" smtClean="0">
                <a:solidFill>
                  <a:schemeClr val="tx1"/>
                </a:solidFill>
                <a:effectLst/>
                <a:latin typeface="+mn-lt"/>
                <a:ea typeface="+mn-ea"/>
                <a:cs typeface="+mn-cs"/>
              </a:rPr>
              <a:t>[move onto slide </a:t>
            </a:r>
            <a:r>
              <a:rPr lang="en-GB" sz="1200" kern="1200" dirty="0" smtClean="0">
                <a:solidFill>
                  <a:schemeClr val="tx1"/>
                </a:solidFill>
                <a:effectLst/>
                <a:latin typeface="+mn-lt"/>
                <a:ea typeface="+mn-ea"/>
                <a:cs typeface="+mn-cs"/>
              </a:rPr>
              <a:t>19]</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18</a:t>
            </a:fld>
            <a:endParaRPr lang="en-GB"/>
          </a:p>
        </p:txBody>
      </p:sp>
    </p:spTree>
    <p:extLst>
      <p:ext uri="{BB962C8B-B14F-4D97-AF65-F5344CB8AC3E}">
        <p14:creationId xmlns:p14="http://schemas.microsoft.com/office/powerpoint/2010/main" val="2666723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Emotion is the second Pathway that is focused on not just thinking when in nature but engaging emotionally to it; feeling alive through the emotions nature brings. It is about the whole range of emotions and while finding happiness and wonder, and joy and calm in nature are great ways to help foster Nature Connectedness, nature can also be embraced during times of sorrow too. Some potential ways to help reconnect with nature through emotion include:</a:t>
            </a:r>
          </a:p>
          <a:p>
            <a:pPr lvl="2"/>
            <a:r>
              <a:rPr lang="en-GB" sz="1200" kern="1200" dirty="0" smtClean="0">
                <a:solidFill>
                  <a:schemeClr val="tx1"/>
                </a:solidFill>
                <a:effectLst/>
                <a:latin typeface="+mn-lt"/>
                <a:ea typeface="+mn-ea"/>
                <a:cs typeface="+mn-cs"/>
              </a:rPr>
              <a:t>Finding joy in wildlife at play</a:t>
            </a:r>
          </a:p>
          <a:p>
            <a:pPr lvl="2"/>
            <a:r>
              <a:rPr lang="en-GB" sz="1200" kern="1200" dirty="0" smtClean="0">
                <a:solidFill>
                  <a:schemeClr val="tx1"/>
                </a:solidFill>
                <a:effectLst/>
                <a:latin typeface="+mn-lt"/>
                <a:ea typeface="+mn-ea"/>
                <a:cs typeface="+mn-cs"/>
              </a:rPr>
              <a:t>Taking a moment to feel calm in nature</a:t>
            </a:r>
          </a:p>
          <a:p>
            <a:pPr lvl="2"/>
            <a:r>
              <a:rPr lang="en-GB" sz="1200" kern="1200" dirty="0" smtClean="0">
                <a:solidFill>
                  <a:schemeClr val="tx1"/>
                </a:solidFill>
                <a:effectLst/>
                <a:latin typeface="+mn-lt"/>
                <a:ea typeface="+mn-ea"/>
                <a:cs typeface="+mn-cs"/>
              </a:rPr>
              <a:t>Finding wonder in a spiders’ web</a:t>
            </a:r>
          </a:p>
          <a:p>
            <a:pPr lvl="2"/>
            <a:r>
              <a:rPr lang="en-GB" sz="1200" kern="1200" dirty="0" smtClean="0">
                <a:solidFill>
                  <a:schemeClr val="tx1"/>
                </a:solidFill>
                <a:effectLst/>
                <a:latin typeface="+mn-lt"/>
                <a:ea typeface="+mn-ea"/>
                <a:cs typeface="+mn-cs"/>
              </a:rPr>
              <a:t>Reflect and share your feelings about nature with others</a:t>
            </a:r>
          </a:p>
          <a:p>
            <a:r>
              <a:rPr lang="en-GB" sz="1200" kern="1200" dirty="0" smtClean="0">
                <a:solidFill>
                  <a:schemeClr val="tx1"/>
                </a:solidFill>
                <a:effectLst/>
                <a:latin typeface="+mn-lt"/>
                <a:ea typeface="+mn-ea"/>
                <a:cs typeface="+mn-cs"/>
              </a:rPr>
              <a:t>[move onto slide </a:t>
            </a:r>
            <a:r>
              <a:rPr lang="en-GB" sz="1200" kern="1200" dirty="0" smtClean="0">
                <a:solidFill>
                  <a:schemeClr val="tx1"/>
                </a:solidFill>
                <a:effectLst/>
                <a:latin typeface="+mn-lt"/>
                <a:ea typeface="+mn-ea"/>
                <a:cs typeface="+mn-cs"/>
              </a:rPr>
              <a:t>20]</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19</a:t>
            </a:fld>
            <a:endParaRPr lang="en-GB"/>
          </a:p>
        </p:txBody>
      </p:sp>
    </p:spTree>
    <p:extLst>
      <p:ext uri="{BB962C8B-B14F-4D97-AF65-F5344CB8AC3E}">
        <p14:creationId xmlns:p14="http://schemas.microsoft.com/office/powerpoint/2010/main" val="79967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let’s get started and look closer at what Nature Connectedness is and what it is good for…</a:t>
            </a:r>
          </a:p>
          <a:p>
            <a:r>
              <a:rPr lang="en-GB" sz="1200" kern="1200" dirty="0" smtClean="0">
                <a:solidFill>
                  <a:schemeClr val="tx1"/>
                </a:solidFill>
                <a:effectLst/>
                <a:latin typeface="+mn-lt"/>
                <a:ea typeface="+mn-ea"/>
                <a:cs typeface="+mn-cs"/>
              </a:rPr>
              <a:t>[move to slide 3]</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2</a:t>
            </a:fld>
            <a:endParaRPr lang="en-GB"/>
          </a:p>
        </p:txBody>
      </p:sp>
    </p:spTree>
    <p:extLst>
      <p:ext uri="{BB962C8B-B14F-4D97-AF65-F5344CB8AC3E}">
        <p14:creationId xmlns:p14="http://schemas.microsoft.com/office/powerpoint/2010/main" val="151795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third Pathway is Beauty where moving beyond a passive viewing of nature to notice the beauty it contains is important for Nature Connectedness. It is about finding and appreciating the beauty in all of nature, whether spectacular or mundane and to do this every day and to express this in some way, through art or words. Some ways that beauty can be used to reconnect with nature include:</a:t>
            </a:r>
          </a:p>
          <a:p>
            <a:pPr lvl="2"/>
            <a:r>
              <a:rPr lang="en-GB" sz="1200" kern="1200" dirty="0" smtClean="0">
                <a:solidFill>
                  <a:schemeClr val="tx1"/>
                </a:solidFill>
                <a:effectLst/>
                <a:latin typeface="+mn-lt"/>
                <a:ea typeface="+mn-ea"/>
                <a:cs typeface="+mn-cs"/>
              </a:rPr>
              <a:t>Create some wild art</a:t>
            </a:r>
          </a:p>
          <a:p>
            <a:pPr lvl="2"/>
            <a:r>
              <a:rPr lang="en-GB" sz="1200" kern="1200" dirty="0" smtClean="0">
                <a:solidFill>
                  <a:schemeClr val="tx1"/>
                </a:solidFill>
                <a:effectLst/>
                <a:latin typeface="+mn-lt"/>
                <a:ea typeface="+mn-ea"/>
                <a:cs typeface="+mn-cs"/>
              </a:rPr>
              <a:t>Paint the amazing colours of insects</a:t>
            </a:r>
          </a:p>
          <a:p>
            <a:pPr lvl="2"/>
            <a:r>
              <a:rPr lang="en-GB" sz="1200" kern="1200" dirty="0" smtClean="0">
                <a:solidFill>
                  <a:schemeClr val="tx1"/>
                </a:solidFill>
                <a:effectLst/>
                <a:latin typeface="+mn-lt"/>
                <a:ea typeface="+mn-ea"/>
                <a:cs typeface="+mn-cs"/>
              </a:rPr>
              <a:t>Take a photo of a flower</a:t>
            </a:r>
          </a:p>
          <a:p>
            <a:pPr lvl="2"/>
            <a:r>
              <a:rPr lang="en-GB" sz="1200" kern="1200" dirty="0" smtClean="0">
                <a:solidFill>
                  <a:schemeClr val="tx1"/>
                </a:solidFill>
                <a:effectLst/>
                <a:latin typeface="+mn-lt"/>
                <a:ea typeface="+mn-ea"/>
                <a:cs typeface="+mn-cs"/>
              </a:rPr>
              <a:t>Visit a place with a wonderful view</a:t>
            </a:r>
          </a:p>
          <a:p>
            <a:r>
              <a:rPr lang="en-GB" sz="1200" kern="1200" dirty="0" smtClean="0">
                <a:solidFill>
                  <a:schemeClr val="tx1"/>
                </a:solidFill>
                <a:effectLst/>
                <a:latin typeface="+mn-lt"/>
                <a:ea typeface="+mn-ea"/>
                <a:cs typeface="+mn-cs"/>
              </a:rPr>
              <a:t>[move onto slide </a:t>
            </a:r>
            <a:r>
              <a:rPr lang="en-GB" sz="1200" kern="1200" dirty="0" smtClean="0">
                <a:solidFill>
                  <a:schemeClr val="tx1"/>
                </a:solidFill>
                <a:effectLst/>
                <a:latin typeface="+mn-lt"/>
                <a:ea typeface="+mn-ea"/>
                <a:cs typeface="+mn-cs"/>
              </a:rPr>
              <a:t>21]</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20</a:t>
            </a:fld>
            <a:endParaRPr lang="en-GB"/>
          </a:p>
        </p:txBody>
      </p:sp>
    </p:spTree>
    <p:extLst>
      <p:ext uri="{BB962C8B-B14F-4D97-AF65-F5344CB8AC3E}">
        <p14:creationId xmlns:p14="http://schemas.microsoft.com/office/powerpoint/2010/main" val="2833729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Meaning is the fourth Pathway and is focused on bringing meaning to our lives through the celebration of the mystery, signs and cycles of nature rather than isolating it as something we meet; making it a part of our identity and our lives. By exploring and expressing the meaning nature has to and for us, a sense of belonging, purpose and fulfilment can be created to the wider ecosystems to which we belong. Some ways in which meaning can be used to reconnect with nature include:</a:t>
            </a:r>
          </a:p>
          <a:p>
            <a:pPr lvl="2"/>
            <a:r>
              <a:rPr lang="en-GB" sz="1200" kern="1200" dirty="0" smtClean="0">
                <a:solidFill>
                  <a:schemeClr val="tx1"/>
                </a:solidFill>
                <a:effectLst/>
                <a:latin typeface="+mn-lt"/>
                <a:ea typeface="+mn-ea"/>
                <a:cs typeface="+mn-cs"/>
              </a:rPr>
              <a:t>Create a story about a tree</a:t>
            </a:r>
          </a:p>
          <a:p>
            <a:pPr lvl="2"/>
            <a:r>
              <a:rPr lang="en-GB" sz="1200" kern="1200" dirty="0" smtClean="0">
                <a:solidFill>
                  <a:schemeClr val="tx1"/>
                </a:solidFill>
                <a:effectLst/>
                <a:latin typeface="+mn-lt"/>
                <a:ea typeface="+mn-ea"/>
                <a:cs typeface="+mn-cs"/>
              </a:rPr>
              <a:t>Map the journey of a bee</a:t>
            </a:r>
          </a:p>
          <a:p>
            <a:pPr lvl="2"/>
            <a:r>
              <a:rPr lang="en-GB" sz="1200" kern="1200" dirty="0" smtClean="0">
                <a:solidFill>
                  <a:schemeClr val="tx1"/>
                </a:solidFill>
                <a:effectLst/>
                <a:latin typeface="+mn-lt"/>
                <a:ea typeface="+mn-ea"/>
                <a:cs typeface="+mn-cs"/>
              </a:rPr>
              <a:t>Celebrate the longest day, the first swallow of summer or the first fall of leaves</a:t>
            </a:r>
          </a:p>
          <a:p>
            <a:pPr lvl="2"/>
            <a:r>
              <a:rPr lang="en-GB" sz="1200" kern="1200" dirty="0" smtClean="0">
                <a:solidFill>
                  <a:schemeClr val="tx1"/>
                </a:solidFill>
                <a:effectLst/>
                <a:latin typeface="+mn-lt"/>
                <a:ea typeface="+mn-ea"/>
                <a:cs typeface="+mn-cs"/>
              </a:rPr>
              <a:t>Letting nature be your story</a:t>
            </a:r>
          </a:p>
          <a:p>
            <a:r>
              <a:rPr lang="en-GB" sz="1200" kern="1200" dirty="0" smtClean="0">
                <a:solidFill>
                  <a:schemeClr val="tx1"/>
                </a:solidFill>
                <a:effectLst/>
                <a:latin typeface="+mn-lt"/>
                <a:ea typeface="+mn-ea"/>
                <a:cs typeface="+mn-cs"/>
              </a:rPr>
              <a:t>[move onto slide </a:t>
            </a:r>
            <a:r>
              <a:rPr lang="en-GB" sz="1200" kern="1200" dirty="0" smtClean="0">
                <a:solidFill>
                  <a:schemeClr val="tx1"/>
                </a:solidFill>
                <a:effectLst/>
                <a:latin typeface="+mn-lt"/>
                <a:ea typeface="+mn-ea"/>
                <a:cs typeface="+mn-cs"/>
              </a:rPr>
              <a:t>22]</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21</a:t>
            </a:fld>
            <a:endParaRPr lang="en-GB"/>
          </a:p>
        </p:txBody>
      </p:sp>
    </p:spTree>
    <p:extLst>
      <p:ext uri="{BB962C8B-B14F-4D97-AF65-F5344CB8AC3E}">
        <p14:creationId xmlns:p14="http://schemas.microsoft.com/office/powerpoint/2010/main" val="85133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Compassion is the fifth Pathway that moves us away from a focus on our own species to notice the similarity we have with the rest of nature by recognising the shared life stories we have and the community we coexist within. This inspires us to care and take action for nature to protect it so that all of our natural family can thrive. Compassion can be help reconnect people with nature through:</a:t>
            </a:r>
          </a:p>
          <a:p>
            <a:pPr lvl="2"/>
            <a:r>
              <a:rPr lang="en-GB" sz="1200" kern="1200" dirty="0" smtClean="0">
                <a:solidFill>
                  <a:schemeClr val="tx1"/>
                </a:solidFill>
                <a:effectLst/>
                <a:latin typeface="+mn-lt"/>
                <a:ea typeface="+mn-ea"/>
                <a:cs typeface="+mn-cs"/>
              </a:rPr>
              <a:t>Feeding the birds</a:t>
            </a:r>
          </a:p>
          <a:p>
            <a:pPr lvl="2"/>
            <a:r>
              <a:rPr lang="en-GB" sz="1200" kern="1200" dirty="0" smtClean="0">
                <a:solidFill>
                  <a:schemeClr val="tx1"/>
                </a:solidFill>
                <a:effectLst/>
                <a:latin typeface="+mn-lt"/>
                <a:ea typeface="+mn-ea"/>
                <a:cs typeface="+mn-cs"/>
              </a:rPr>
              <a:t>Planting some wildflowers</a:t>
            </a:r>
          </a:p>
          <a:p>
            <a:pPr lvl="2"/>
            <a:r>
              <a:rPr lang="en-GB" sz="1200" kern="1200" dirty="0" smtClean="0">
                <a:solidFill>
                  <a:schemeClr val="tx1"/>
                </a:solidFill>
                <a:effectLst/>
                <a:latin typeface="+mn-lt"/>
                <a:ea typeface="+mn-ea"/>
                <a:cs typeface="+mn-cs"/>
              </a:rPr>
              <a:t>Taking part in a beach clean</a:t>
            </a:r>
          </a:p>
          <a:p>
            <a:pPr lvl="2"/>
            <a:r>
              <a:rPr lang="en-GB" sz="1200" kern="1200" dirty="0" smtClean="0">
                <a:solidFill>
                  <a:schemeClr val="tx1"/>
                </a:solidFill>
                <a:effectLst/>
                <a:latin typeface="+mn-lt"/>
                <a:ea typeface="+mn-ea"/>
                <a:cs typeface="+mn-cs"/>
              </a:rPr>
              <a:t>Putting up a nest box</a:t>
            </a:r>
          </a:p>
          <a:p>
            <a:pPr lvl="2"/>
            <a:r>
              <a:rPr lang="en-GB" sz="1200" kern="1200" dirty="0" smtClean="0">
                <a:solidFill>
                  <a:schemeClr val="tx1"/>
                </a:solidFill>
                <a:effectLst/>
                <a:latin typeface="+mn-lt"/>
                <a:ea typeface="+mn-ea"/>
                <a:cs typeface="+mn-cs"/>
              </a:rPr>
              <a:t>Watching a wild family grow</a:t>
            </a:r>
          </a:p>
          <a:p>
            <a:pPr lvl="2"/>
            <a:r>
              <a:rPr lang="en-GB" sz="1200" kern="1200" dirty="0" smtClean="0">
                <a:solidFill>
                  <a:schemeClr val="tx1"/>
                </a:solidFill>
                <a:effectLst/>
                <a:latin typeface="+mn-lt"/>
                <a:ea typeface="+mn-ea"/>
                <a:cs typeface="+mn-cs"/>
              </a:rPr>
              <a:t>Supporting conservation charities or buy eco-friendly products </a:t>
            </a:r>
          </a:p>
          <a:p>
            <a:r>
              <a:rPr lang="en-GB" sz="1200" kern="1200" dirty="0" smtClean="0">
                <a:solidFill>
                  <a:schemeClr val="tx1"/>
                </a:solidFill>
                <a:effectLst/>
                <a:latin typeface="+mn-lt"/>
                <a:ea typeface="+mn-ea"/>
                <a:cs typeface="+mn-cs"/>
              </a:rPr>
              <a:t>[move onto slide </a:t>
            </a:r>
            <a:r>
              <a:rPr lang="en-GB" sz="1200" kern="1200" dirty="0" smtClean="0">
                <a:solidFill>
                  <a:schemeClr val="tx1"/>
                </a:solidFill>
                <a:effectLst/>
                <a:latin typeface="+mn-lt"/>
                <a:ea typeface="+mn-ea"/>
                <a:cs typeface="+mn-cs"/>
              </a:rPr>
              <a:t>23]</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22</a:t>
            </a:fld>
            <a:endParaRPr lang="en-GB"/>
          </a:p>
        </p:txBody>
      </p:sp>
    </p:spTree>
    <p:extLst>
      <p:ext uri="{BB962C8B-B14F-4D97-AF65-F5344CB8AC3E}">
        <p14:creationId xmlns:p14="http://schemas.microsoft.com/office/powerpoint/2010/main" val="3048198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While we know what act as Pathways to Nature Connectedness, we also know what are not helpful in promoting it:</a:t>
            </a:r>
          </a:p>
          <a:p>
            <a:r>
              <a:rPr lang="en-GB" sz="1200" kern="1200" dirty="0" smtClean="0">
                <a:solidFill>
                  <a:schemeClr val="tx1"/>
                </a:solidFill>
                <a:effectLst/>
                <a:latin typeface="+mn-lt"/>
                <a:ea typeface="+mn-ea"/>
                <a:cs typeface="+mn-cs"/>
              </a:rPr>
              <a:t>Using nature purely for survival needs</a:t>
            </a:r>
          </a:p>
          <a:p>
            <a:r>
              <a:rPr lang="en-GB" sz="1200" kern="1200" dirty="0" smtClean="0">
                <a:solidFill>
                  <a:schemeClr val="tx1"/>
                </a:solidFill>
                <a:effectLst/>
                <a:latin typeface="+mn-lt"/>
                <a:ea typeface="+mn-ea"/>
                <a:cs typeface="+mn-cs"/>
              </a:rPr>
              <a:t>Controlling or dominating nature</a:t>
            </a:r>
          </a:p>
          <a:p>
            <a:r>
              <a:rPr lang="en-GB" sz="1200" kern="1200" dirty="0" smtClean="0">
                <a:solidFill>
                  <a:schemeClr val="tx1"/>
                </a:solidFill>
                <a:effectLst/>
                <a:latin typeface="+mn-lt"/>
                <a:ea typeface="+mn-ea"/>
                <a:cs typeface="+mn-cs"/>
              </a:rPr>
              <a:t>Studying nature for facts and figures</a:t>
            </a:r>
          </a:p>
          <a:p>
            <a:r>
              <a:rPr lang="en-GB" sz="1200" kern="1200" dirty="0" smtClean="0">
                <a:solidFill>
                  <a:schemeClr val="tx1"/>
                </a:solidFill>
                <a:effectLst/>
                <a:latin typeface="+mn-lt"/>
                <a:ea typeface="+mn-ea"/>
                <a:cs typeface="+mn-cs"/>
              </a:rPr>
              <a:t>Avoiding nature or being fearful of it</a:t>
            </a:r>
          </a:p>
          <a:p>
            <a:r>
              <a:rPr lang="en-GB" sz="1200" kern="1200" dirty="0" smtClean="0">
                <a:solidFill>
                  <a:schemeClr val="tx1"/>
                </a:solidFill>
                <a:effectLst/>
                <a:latin typeface="+mn-lt"/>
                <a:ea typeface="+mn-ea"/>
                <a:cs typeface="+mn-cs"/>
              </a:rPr>
              <a:t>As the Pathways are a framework, it is important to remember that some of these aspects can be re-framed to help reconnect people. Finding the joy in understanding more about nature or the meaning in the sustenance nature provides are just two examples where Nature Connectedness can occur through simple act of reframing</a:t>
            </a:r>
          </a:p>
          <a:p>
            <a:r>
              <a:rPr lang="en-GB" sz="1200" kern="1200" dirty="0" smtClean="0">
                <a:solidFill>
                  <a:schemeClr val="tx1"/>
                </a:solidFill>
                <a:effectLst/>
                <a:latin typeface="+mn-lt"/>
                <a:ea typeface="+mn-ea"/>
                <a:cs typeface="+mn-cs"/>
              </a:rPr>
              <a:t>[move onto slide </a:t>
            </a:r>
            <a:r>
              <a:rPr lang="en-GB" sz="1200" kern="1200" dirty="0" smtClean="0">
                <a:solidFill>
                  <a:schemeClr val="tx1"/>
                </a:solidFill>
                <a:effectLst/>
                <a:latin typeface="+mn-lt"/>
                <a:ea typeface="+mn-ea"/>
                <a:cs typeface="+mn-cs"/>
              </a:rPr>
              <a:t>24]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23</a:t>
            </a:fld>
            <a:endParaRPr lang="en-GB"/>
          </a:p>
        </p:txBody>
      </p:sp>
    </p:spTree>
    <p:extLst>
      <p:ext uri="{BB962C8B-B14F-4D97-AF65-F5344CB8AC3E}">
        <p14:creationId xmlns:p14="http://schemas.microsoft.com/office/powerpoint/2010/main" val="3794018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Earlier I asked you what your nature story was. Hopefully as we’ve gone through the Pathways you will have recalled your own favourite experience and have begun to see how the Pathways may have been present within it. Now they might not all have been there but some will have been at least. The Pathways of Contact, Emotion, Beauty, Meaning, and Compassion are accessible and can be found in all nature encounters whether great or small, wherever they take place. This is why they work as a practical and accessible framework when engaging people with nature to help facilitate Nature Connectedness. </a:t>
            </a:r>
          </a:p>
          <a:p>
            <a:r>
              <a:rPr lang="en-GB" sz="1200" kern="1200" dirty="0" smtClean="0">
                <a:solidFill>
                  <a:schemeClr val="tx1"/>
                </a:solidFill>
                <a:effectLst/>
                <a:latin typeface="+mn-lt"/>
                <a:ea typeface="+mn-ea"/>
                <a:cs typeface="+mn-cs"/>
              </a:rPr>
              <a:t>[move onto slide </a:t>
            </a:r>
            <a:r>
              <a:rPr lang="en-GB" sz="1200" kern="1200" dirty="0" smtClean="0">
                <a:solidFill>
                  <a:schemeClr val="tx1"/>
                </a:solidFill>
                <a:effectLst/>
                <a:latin typeface="+mn-lt"/>
                <a:ea typeface="+mn-ea"/>
                <a:cs typeface="+mn-cs"/>
              </a:rPr>
              <a:t>25]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24</a:t>
            </a:fld>
            <a:endParaRPr lang="en-GB"/>
          </a:p>
        </p:txBody>
      </p:sp>
    </p:spTree>
    <p:extLst>
      <p:ext uri="{BB962C8B-B14F-4D97-AF65-F5344CB8AC3E}">
        <p14:creationId xmlns:p14="http://schemas.microsoft.com/office/powerpoint/2010/main" val="4041981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pathways have been used successfully by a range of organisations to help enhance existing work with people of all ages to reconnect with nature. As a framework they can be utilised in the planning of activities by practitioners on an individual basis or within large organisations such as the work undertaken by the National Trust across all their properties. By mapping activities onto the Pathways at the planning stage, they can help provide a practical structure in which activities to engage people meaningfully with nature can be created that can draw upon the research while also utilising the experience of those delivering the session to create engaging and effective reconnection opportunities with nature. </a:t>
            </a:r>
          </a:p>
          <a:p>
            <a:r>
              <a:rPr lang="en-GB" sz="1200" kern="1200" dirty="0" smtClean="0">
                <a:solidFill>
                  <a:schemeClr val="tx1"/>
                </a:solidFill>
                <a:effectLst/>
                <a:latin typeface="+mn-lt"/>
                <a:ea typeface="+mn-ea"/>
                <a:cs typeface="+mn-cs"/>
              </a:rPr>
              <a:t>[move onto slide </a:t>
            </a:r>
            <a:r>
              <a:rPr lang="en-GB" sz="1200" kern="1200" dirty="0" smtClean="0">
                <a:solidFill>
                  <a:schemeClr val="tx1"/>
                </a:solidFill>
                <a:effectLst/>
                <a:latin typeface="+mn-lt"/>
                <a:ea typeface="+mn-ea"/>
                <a:cs typeface="+mn-cs"/>
              </a:rPr>
              <a:t>26]</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25</a:t>
            </a:fld>
            <a:endParaRPr lang="en-GB"/>
          </a:p>
        </p:txBody>
      </p:sp>
    </p:spTree>
    <p:extLst>
      <p:ext uri="{BB962C8B-B14F-4D97-AF65-F5344CB8AC3E}">
        <p14:creationId xmlns:p14="http://schemas.microsoft.com/office/powerpoint/2010/main" val="2791548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you would like further details on the Pathways the following people can be contacted for further information</a:t>
            </a:r>
          </a:p>
          <a:p>
            <a:r>
              <a:rPr lang="en-GB" sz="1200" kern="1200" dirty="0" smtClean="0">
                <a:solidFill>
                  <a:schemeClr val="tx1"/>
                </a:solidFill>
                <a:effectLst/>
                <a:latin typeface="+mn-lt"/>
                <a:ea typeface="+mn-ea"/>
                <a:cs typeface="+mn-cs"/>
              </a:rPr>
              <a:t>[move onto slide </a:t>
            </a:r>
            <a:r>
              <a:rPr lang="en-GB" sz="1200" kern="1200" dirty="0" smtClean="0">
                <a:solidFill>
                  <a:schemeClr val="tx1"/>
                </a:solidFill>
                <a:effectLst/>
                <a:latin typeface="+mn-lt"/>
                <a:ea typeface="+mn-ea"/>
                <a:cs typeface="+mn-cs"/>
              </a:rPr>
              <a:t>27]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26</a:t>
            </a:fld>
            <a:endParaRPr lang="en-GB"/>
          </a:p>
        </p:txBody>
      </p:sp>
    </p:spTree>
    <p:extLst>
      <p:ext uri="{BB962C8B-B14F-4D97-AF65-F5344CB8AC3E}">
        <p14:creationId xmlns:p14="http://schemas.microsoft.com/office/powerpoint/2010/main" val="3951988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But for now I’m happy to take any general questions</a:t>
            </a:r>
          </a:p>
          <a:p>
            <a:r>
              <a:rPr lang="en-GB" sz="1200" kern="1200" dirty="0" smtClean="0">
                <a:solidFill>
                  <a:schemeClr val="tx1"/>
                </a:solidFill>
                <a:effectLst/>
                <a:latin typeface="+mn-lt"/>
                <a:ea typeface="+mn-ea"/>
                <a:cs typeface="+mn-cs"/>
              </a:rPr>
              <a:t>[presentation end]</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27</a:t>
            </a:fld>
            <a:endParaRPr lang="en-GB"/>
          </a:p>
        </p:txBody>
      </p:sp>
    </p:spTree>
    <p:extLst>
      <p:ext uri="{BB962C8B-B14F-4D97-AF65-F5344CB8AC3E}">
        <p14:creationId xmlns:p14="http://schemas.microsoft.com/office/powerpoint/2010/main" val="1609333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What is your nature story? I suspect everyone here will have encountered something in nature that has left an impression upon you. What I’d like you to do is to take a moment to think about your most memorable positive experience in nature. But I want you to do more than simply recall it. Try to recall what you could see. Focus on how it made you feel. What could you touch, smell or hear? Consider the impact the experience had on you and its meaning in your life. Did it inspire you to help or gain a new found appreciation for nature?</a:t>
            </a:r>
          </a:p>
          <a:p>
            <a:r>
              <a:rPr lang="en-GB" sz="1200" i="1" kern="1200" dirty="0" smtClean="0">
                <a:solidFill>
                  <a:schemeClr val="tx1"/>
                </a:solidFill>
                <a:effectLst/>
                <a:latin typeface="+mn-lt"/>
                <a:ea typeface="+mn-ea"/>
                <a:cs typeface="+mn-cs"/>
              </a:rPr>
              <a:t>Let the audience reflect on this for a minute or so before continuing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Hold onto this as we’ll revisit it later on in the session</a:t>
            </a:r>
          </a:p>
          <a:p>
            <a:r>
              <a:rPr lang="en-GB" sz="1200" kern="1200" dirty="0" smtClean="0">
                <a:solidFill>
                  <a:schemeClr val="tx1"/>
                </a:solidFill>
                <a:effectLst/>
                <a:latin typeface="+mn-lt"/>
                <a:ea typeface="+mn-ea"/>
                <a:cs typeface="+mn-cs"/>
              </a:rPr>
              <a:t>[move onto slide 4]</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3</a:t>
            </a:fld>
            <a:endParaRPr lang="en-GB"/>
          </a:p>
        </p:txBody>
      </p:sp>
    </p:spTree>
    <p:extLst>
      <p:ext uri="{BB962C8B-B14F-4D97-AF65-F5344CB8AC3E}">
        <p14:creationId xmlns:p14="http://schemas.microsoft.com/office/powerpoint/2010/main" val="290947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Nature Connectedness, what exactly is it? Some of you may be unfamiliar with the term, others more so. It is growing in relevance and popularity within organisations and the media, mentioned in the government’s 25 year plan for nature and used in programmes such as </a:t>
            </a:r>
            <a:r>
              <a:rPr lang="en-GB" sz="1200" kern="1200" dirty="0" err="1" smtClean="0">
                <a:solidFill>
                  <a:schemeClr val="tx1"/>
                </a:solidFill>
                <a:effectLst/>
                <a:latin typeface="+mn-lt"/>
                <a:ea typeface="+mn-ea"/>
                <a:cs typeface="+mn-cs"/>
              </a:rPr>
              <a:t>Springwatch</a:t>
            </a:r>
            <a:r>
              <a:rPr lang="en-GB" sz="1200" kern="1200" dirty="0" smtClean="0">
                <a:solidFill>
                  <a:schemeClr val="tx1"/>
                </a:solidFill>
                <a:effectLst/>
                <a:latin typeface="+mn-lt"/>
                <a:ea typeface="+mn-ea"/>
                <a:cs typeface="+mn-cs"/>
              </a:rPr>
              <a:t> but what is it really? It is more than simply passively engaging with nature. Just seeing, being near or within natural environments is not enough. It is more than contact. It is the feeling of belonging to a wider natural community. It is moving beyond the dominant view that humanity is somehow separate from, or even superior to nature. We are natural entities. We will always be part of nature and the things we do and what happens to the ecosystems to which we belong has an effect upon us. It is about realising and feeling this. Therefore all of nature has an important role to play in the world, a value that goes beyond how “useful” it is for humanity. Not only understanding this but feeling it is what Nature Connectedness is.  </a:t>
            </a:r>
          </a:p>
          <a:p>
            <a:r>
              <a:rPr lang="en-GB" sz="1200" kern="1200" dirty="0" smtClean="0">
                <a:solidFill>
                  <a:schemeClr val="tx1"/>
                </a:solidFill>
                <a:effectLst/>
                <a:latin typeface="+mn-lt"/>
                <a:ea typeface="+mn-ea"/>
                <a:cs typeface="+mn-cs"/>
              </a:rPr>
              <a:t>[move onto slide 5]</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4</a:t>
            </a:fld>
            <a:endParaRPr lang="en-GB"/>
          </a:p>
        </p:txBody>
      </p:sp>
    </p:spTree>
    <p:extLst>
      <p:ext uri="{BB962C8B-B14F-4D97-AF65-F5344CB8AC3E}">
        <p14:creationId xmlns:p14="http://schemas.microsoft.com/office/powerpoint/2010/main" val="44627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however a personal thing being subjective. If I asked each of you right now what your sense of Nature Connectedness looks like you would all likely give me different answers. This is because Nature Connectedness is made up of our thoughts, feelings, our personality as well as the experiences and learning we have had in nature. While it may be subjective, we clearly know broadly what it is as it is an internationally recognised psychological construct which means it is measurable with numerous scales designed to assess individual levels of Nature Connectedness, one of which is the Nature Connection Index which we will go over a little later on. While it is subjective and measurable, the good news is that it can be changed as it is a malleable construct especially because of the positive outcomes it has been found to produce which explains why there is growing research and applied interest in it. </a:t>
            </a:r>
          </a:p>
          <a:p>
            <a:r>
              <a:rPr lang="en-GB" sz="1200" kern="1200" dirty="0" smtClean="0">
                <a:solidFill>
                  <a:schemeClr val="tx1"/>
                </a:solidFill>
                <a:effectLst/>
                <a:latin typeface="+mn-lt"/>
                <a:ea typeface="+mn-ea"/>
                <a:cs typeface="+mn-cs"/>
              </a:rPr>
              <a:t>[move onto slide 6]</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5</a:t>
            </a:fld>
            <a:endParaRPr lang="en-GB"/>
          </a:p>
        </p:txBody>
      </p:sp>
    </p:spTree>
    <p:extLst>
      <p:ext uri="{BB962C8B-B14F-4D97-AF65-F5344CB8AC3E}">
        <p14:creationId xmlns:p14="http://schemas.microsoft.com/office/powerpoint/2010/main" val="334516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graph on the screen shows the number of research papers that have investigated Nature Connectedness by year up until 2018. What is clear is that there has been a surge in interest in the topic. With this comes a wealth of research evidence on Nature Connectedness which we’ll explore further now… </a:t>
            </a:r>
          </a:p>
          <a:p>
            <a:r>
              <a:rPr lang="en-GB" sz="1200" kern="1200" dirty="0" smtClean="0">
                <a:solidFill>
                  <a:schemeClr val="tx1"/>
                </a:solidFill>
                <a:effectLst/>
                <a:latin typeface="+mn-lt"/>
                <a:ea typeface="+mn-ea"/>
                <a:cs typeface="+mn-cs"/>
              </a:rPr>
              <a:t>[move onto slide 7]</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6</a:t>
            </a:fld>
            <a:endParaRPr lang="en-GB"/>
          </a:p>
        </p:txBody>
      </p:sp>
    </p:spTree>
    <p:extLst>
      <p:ext uri="{BB962C8B-B14F-4D97-AF65-F5344CB8AC3E}">
        <p14:creationId xmlns:p14="http://schemas.microsoft.com/office/powerpoint/2010/main" val="259612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Nature Connectedness Index or NCI was developed by a panel made up of experts from a range of organisations, headed by Natural England. The measure itself was designed to be used in small but also national surveys with a score of zero to 100 possible. The measure is simple to use with both adults and children alike. As a result, it has been utilised in the MENE surveys (Monitor of Engagement with the Natural Environment) on a national sample and has offered an interesting insight into levels of Nature Connectedness within England. You’ll see from the chart that Nature Connectedness starts high in children between the ages of 7 to 9 but begins to drop in the teenage years only to then recover to its previous level in the thirties. This teenage dip has been found not only here but in other countries including Australia, Canada and China. What exactly is behind the dip is not fully known although it does seem to be a normal part of the lifespan and is likely linked to the physiological and emotional changes experienced during puberty. What is clear is that the level of Nature Connectedness recovers broadly in line with where it begins so a higher level in childhood may be useful. What is more important however is what the survey with the NCI also showed; the level of Nature Connectedness where pro-nature outcomes are more likely to occur (</a:t>
            </a:r>
            <a:r>
              <a:rPr lang="en-GB" sz="1200" i="1" kern="1200" dirty="0" smtClean="0">
                <a:solidFill>
                  <a:schemeClr val="tx1"/>
                </a:solidFill>
                <a:effectLst/>
                <a:latin typeface="+mn-lt"/>
                <a:ea typeface="+mn-ea"/>
                <a:cs typeface="+mn-cs"/>
              </a:rPr>
              <a:t>press next for the animation)</a:t>
            </a:r>
            <a:r>
              <a:rPr lang="en-GB" sz="1200" kern="1200" dirty="0" smtClean="0">
                <a:solidFill>
                  <a:schemeClr val="tx1"/>
                </a:solidFill>
                <a:effectLst/>
                <a:latin typeface="+mn-lt"/>
                <a:ea typeface="+mn-ea"/>
                <a:cs typeface="+mn-cs"/>
              </a:rPr>
              <a:t> A score of around 71 was shown to make the majority of pro-nature behaviours more likely which is well above the average Nature Connectedness scores on the chart by age and the national average of 61. This is particularly concerning given the outcomes that Nature Connectedness has been linked to…</a:t>
            </a:r>
          </a:p>
          <a:p>
            <a:r>
              <a:rPr lang="en-GB" sz="1200" kern="1200" dirty="0" smtClean="0">
                <a:solidFill>
                  <a:schemeClr val="tx1"/>
                </a:solidFill>
                <a:effectLst/>
                <a:latin typeface="+mn-lt"/>
                <a:ea typeface="+mn-ea"/>
                <a:cs typeface="+mn-cs"/>
              </a:rPr>
              <a:t>[move onto slide 8]</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7</a:t>
            </a:fld>
            <a:endParaRPr lang="en-GB"/>
          </a:p>
        </p:txBody>
      </p:sp>
    </p:spTree>
    <p:extLst>
      <p:ext uri="{BB962C8B-B14F-4D97-AF65-F5344CB8AC3E}">
        <p14:creationId xmlns:p14="http://schemas.microsoft.com/office/powerpoint/2010/main" val="282839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Nature Connectedness matters because research has shown it to be linked with better health and wellbeing as well as the performance of pro-nature behaviours; all of which are growing issues within society that we need to address. Put simply, Nature Connectedness is good for the wellbeing of all of nature (humanity included!) let’s take a look at these outcomes in a little more detail.</a:t>
            </a:r>
          </a:p>
          <a:p>
            <a:r>
              <a:rPr lang="en-GB" sz="1200" kern="1200" dirty="0" smtClean="0">
                <a:solidFill>
                  <a:schemeClr val="tx1"/>
                </a:solidFill>
                <a:effectLst/>
                <a:latin typeface="+mn-lt"/>
                <a:ea typeface="+mn-ea"/>
                <a:cs typeface="+mn-cs"/>
              </a:rPr>
              <a:t>[move onto slide 9]</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8</a:t>
            </a:fld>
            <a:endParaRPr lang="en-GB"/>
          </a:p>
        </p:txBody>
      </p:sp>
    </p:spTree>
    <p:extLst>
      <p:ext uri="{BB962C8B-B14F-4D97-AF65-F5344CB8AC3E}">
        <p14:creationId xmlns:p14="http://schemas.microsoft.com/office/powerpoint/2010/main" val="54613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Nature Connectedness is linked to health benefits in two main ways. Firstly, because it is a relationship, just like with other people, if we are in any kind of positive relationship with others we want to spend time with them and Nature Connectedness is no different; the more Nature Connected you are, the more likely you are to spend time in nature. With this comes the health benefits from exercise, cleaner air etc. that comes from spending time in natural spaces. Secondly, Nature Connectedness has been linked with the ability to cope in times of stress. Being able to cope with stressors leads to improved immune functioning and resilience to disease with an improved immune system suggested to be the central pathway through which we experience health benefits from Nature Connectedness. </a:t>
            </a:r>
          </a:p>
          <a:p>
            <a:r>
              <a:rPr lang="en-GB" sz="1200" kern="1200" dirty="0" smtClean="0">
                <a:solidFill>
                  <a:schemeClr val="tx1"/>
                </a:solidFill>
                <a:effectLst/>
                <a:latin typeface="+mn-lt"/>
                <a:ea typeface="+mn-ea"/>
                <a:cs typeface="+mn-cs"/>
              </a:rPr>
              <a:t>[move onto slide 10]</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9</a:t>
            </a:fld>
            <a:endParaRPr lang="en-GB"/>
          </a:p>
        </p:txBody>
      </p:sp>
    </p:spTree>
    <p:extLst>
      <p:ext uri="{BB962C8B-B14F-4D97-AF65-F5344CB8AC3E}">
        <p14:creationId xmlns:p14="http://schemas.microsoft.com/office/powerpoint/2010/main" val="87050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08D7-2280-7445-9E56-56259A07FC8A}"/>
              </a:ext>
            </a:extLst>
          </p:cNvPr>
          <p:cNvSpPr>
            <a:spLocks noGrp="1"/>
          </p:cNvSpPr>
          <p:nvPr>
            <p:ph type="ctrTitle" hasCustomPrompt="1"/>
          </p:nvPr>
        </p:nvSpPr>
        <p:spPr>
          <a:xfrm>
            <a:off x="2392564" y="373769"/>
            <a:ext cx="8275435" cy="540631"/>
          </a:xfrm>
          <a:prstGeom prst="rect">
            <a:avLst/>
          </a:prstGeom>
        </p:spPr>
        <p:txBody>
          <a:bodyPr anchor="t"/>
          <a:lstStyle>
            <a:lvl1pPr algn="l">
              <a:lnSpc>
                <a:spcPct val="100000"/>
              </a:lnSpc>
              <a:defRPr sz="3200" b="1" i="0">
                <a:latin typeface="Arial" panose="020B0604020202020204" pitchFamily="34" charset="0"/>
                <a:cs typeface="Arial" panose="020B0604020202020204" pitchFamily="34" charset="0"/>
              </a:defRPr>
            </a:lvl1pPr>
          </a:lstStyle>
          <a:p>
            <a:r>
              <a:rPr lang="en-US" dirty="0"/>
              <a:t>Title Arial 32pt</a:t>
            </a:r>
          </a:p>
        </p:txBody>
      </p:sp>
      <p:sp>
        <p:nvSpPr>
          <p:cNvPr id="3" name="Subtitle 2">
            <a:extLst>
              <a:ext uri="{FF2B5EF4-FFF2-40B4-BE49-F238E27FC236}">
                <a16:creationId xmlns:a16="http://schemas.microsoft.com/office/drawing/2014/main" id="{C1FF6D12-0445-E148-BB09-E64C08B1BA55}"/>
              </a:ext>
            </a:extLst>
          </p:cNvPr>
          <p:cNvSpPr>
            <a:spLocks noGrp="1"/>
          </p:cNvSpPr>
          <p:nvPr>
            <p:ph type="subTitle" idx="1" hasCustomPrompt="1"/>
          </p:nvPr>
        </p:nvSpPr>
        <p:spPr>
          <a:xfrm>
            <a:off x="2392564" y="1435007"/>
            <a:ext cx="8275436" cy="5039212"/>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  ARIAL 16pt</a:t>
            </a:r>
          </a:p>
        </p:txBody>
      </p:sp>
    </p:spTree>
    <p:extLst>
      <p:ext uri="{BB962C8B-B14F-4D97-AF65-F5344CB8AC3E}">
        <p14:creationId xmlns:p14="http://schemas.microsoft.com/office/powerpoint/2010/main" val="288303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135D-D60C-5E43-A2E0-33CB99A83166}"/>
              </a:ext>
            </a:extLst>
          </p:cNvPr>
          <p:cNvSpPr>
            <a:spLocks noGrp="1"/>
          </p:cNvSpPr>
          <p:nvPr>
            <p:ph type="title" hasCustomPrompt="1"/>
          </p:nvPr>
        </p:nvSpPr>
        <p:spPr>
          <a:xfrm>
            <a:off x="2413190" y="365126"/>
            <a:ext cx="8940609" cy="595996"/>
          </a:xfrm>
          <a:prstGeom prst="rect">
            <a:avLst/>
          </a:prstGeom>
        </p:spPr>
        <p:txBody>
          <a:bodyPr/>
          <a:lstStyle>
            <a:lvl1pPr>
              <a:defRPr sz="3200" b="1" i="0">
                <a:latin typeface="Arial" panose="020B0604020202020204" pitchFamily="34" charset="0"/>
                <a:cs typeface="Arial" panose="020B0604020202020204" pitchFamily="34" charset="0"/>
              </a:defRPr>
            </a:lvl1pPr>
          </a:lstStyle>
          <a:p>
            <a:r>
              <a:rPr lang="en-US" dirty="0"/>
              <a:t>Title Arial 32pt</a:t>
            </a:r>
          </a:p>
        </p:txBody>
      </p:sp>
      <p:sp>
        <p:nvSpPr>
          <p:cNvPr id="3" name="Content Placeholder 2">
            <a:extLst>
              <a:ext uri="{FF2B5EF4-FFF2-40B4-BE49-F238E27FC236}">
                <a16:creationId xmlns:a16="http://schemas.microsoft.com/office/drawing/2014/main" id="{EC9E60C7-65E9-2D4E-8F6F-2124696CD5C9}"/>
              </a:ext>
            </a:extLst>
          </p:cNvPr>
          <p:cNvSpPr>
            <a:spLocks noGrp="1"/>
          </p:cNvSpPr>
          <p:nvPr>
            <p:ph idx="1" hasCustomPrompt="1"/>
          </p:nvPr>
        </p:nvSpPr>
        <p:spPr>
          <a:xfrm>
            <a:off x="2413190" y="1414984"/>
            <a:ext cx="8940610" cy="4761979"/>
          </a:xfrm>
          <a:prstGeom prst="rect">
            <a:avLst/>
          </a:prstGeom>
        </p:spPr>
        <p:txBody>
          <a:bodyPr/>
          <a:lstStyle>
            <a:lvl1pPr marL="0" indent="0">
              <a:buNone/>
              <a:defRPr sz="2400" b="0" i="0">
                <a:latin typeface="Arial" panose="020B0604020202020204" pitchFamily="34" charset="0"/>
                <a:cs typeface="Arial" panose="020B0604020202020204" pitchFamily="34" charset="0"/>
              </a:defRPr>
            </a:lvl1pPr>
            <a:lvl2pPr>
              <a:defRPr sz="1600" b="0" i="0">
                <a:latin typeface="Arial" panose="020B0604020202020204" pitchFamily="34" charset="0"/>
                <a:cs typeface="Arial" panose="020B0604020202020204" pitchFamily="34" charset="0"/>
              </a:defRPr>
            </a:lvl2pPr>
            <a:lvl3pPr>
              <a:defRPr sz="16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dirty="0"/>
              <a:t>Body Copy Arial 24pt</a:t>
            </a:r>
          </a:p>
        </p:txBody>
      </p:sp>
    </p:spTree>
    <p:extLst>
      <p:ext uri="{BB962C8B-B14F-4D97-AF65-F5344CB8AC3E}">
        <p14:creationId xmlns:p14="http://schemas.microsoft.com/office/powerpoint/2010/main" val="3944794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A277A7-7F00-5A49-AC6F-8C8B2B09FEB0}"/>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MSIPCMContentMarking" descr="{&quot;HashCode&quot;:269818377,&quot;Placement&quot;:&quot;Footer&quot;}"/>
          <p:cNvSpPr txBox="1"/>
          <p:nvPr userDrawn="1"/>
        </p:nvSpPr>
        <p:spPr>
          <a:xfrm>
            <a:off x="0" y="6561475"/>
            <a:ext cx="1522472" cy="296525"/>
          </a:xfrm>
          <a:prstGeom prst="rect">
            <a:avLst/>
          </a:prstGeom>
          <a:noFill/>
        </p:spPr>
        <p:txBody>
          <a:bodyPr vert="horz" wrap="square" lIns="0" tIns="0" rIns="0" bIns="0" rtlCol="0" anchor="ctr" anchorCtr="1">
            <a:spAutoFit/>
          </a:bodyPr>
          <a:lstStyle/>
          <a:p>
            <a:pPr algn="l">
              <a:spcBef>
                <a:spcPts val="0"/>
              </a:spcBef>
              <a:spcAft>
                <a:spcPts val="0"/>
              </a:spcAft>
            </a:pPr>
            <a:r>
              <a:rPr lang="en-GB" sz="1200" smtClean="0">
                <a:solidFill>
                  <a:srgbClr val="000000"/>
                </a:solidFill>
                <a:latin typeface="Calibri" panose="020F0502020204030204" pitchFamily="34" charset="0"/>
              </a:rPr>
              <a:t>Sensitivity: Internal</a:t>
            </a:r>
            <a:endParaRPr lang="en-GB"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33730852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vudmHPMyPV4"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mailto:Martin.Gilchrist@naturalengland.org.u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findingnature.org.uk/" TargetMode="External"/><Relationship Id="rId5" Type="http://schemas.openxmlformats.org/officeDocument/2006/relationships/hyperlink" Target="mailto:m.richardson@derby.ac.uk" TargetMode="External"/><Relationship Id="rId4" Type="http://schemas.openxmlformats.org/officeDocument/2006/relationships/hyperlink" Target="mailto:r.lumber@derby.ac.u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_large"/><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ED3BF-C5A4-D84B-9D59-308D61CB2C8A}"/>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p:cNvPicPr>
            <a:picLocks noChangeAspect="1"/>
          </p:cNvPicPr>
          <p:nvPr/>
        </p:nvPicPr>
        <p:blipFill>
          <a:blip r:embed="rId4"/>
          <a:stretch>
            <a:fillRect/>
          </a:stretch>
        </p:blipFill>
        <p:spPr>
          <a:xfrm>
            <a:off x="1949450" y="0"/>
            <a:ext cx="10242550" cy="6858000"/>
          </a:xfrm>
          <a:prstGeom prst="rect">
            <a:avLst/>
          </a:prstGeom>
        </p:spPr>
      </p:pic>
      <p:sp>
        <p:nvSpPr>
          <p:cNvPr id="7" name="Title 1">
            <a:extLst>
              <a:ext uri="{FF2B5EF4-FFF2-40B4-BE49-F238E27FC236}">
                <a16:creationId xmlns:a16="http://schemas.microsoft.com/office/drawing/2014/main" id="{70FF71A8-29CF-8B45-AFBA-2CADE4570003}"/>
              </a:ext>
            </a:extLst>
          </p:cNvPr>
          <p:cNvSpPr txBox="1">
            <a:spLocks/>
          </p:cNvSpPr>
          <p:nvPr/>
        </p:nvSpPr>
        <p:spPr>
          <a:xfrm>
            <a:off x="1829376" y="3219151"/>
            <a:ext cx="10362623" cy="867930"/>
          </a:xfrm>
          <a:prstGeom prst="rect">
            <a:avLst/>
          </a:prstGeom>
          <a:solidFill>
            <a:srgbClr val="0B1F47">
              <a:alpha val="56000"/>
            </a:srgbClr>
          </a:solidFill>
          <a:ln>
            <a:noFill/>
          </a:ln>
        </p:spPr>
        <p:txBody>
          <a:bodyPr wrap="square">
            <a:spAutoFit/>
          </a:bodyPr>
          <a:lst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pPr algn="ctr"/>
            <a:r>
              <a:rPr lang="en-US" sz="2800" dirty="0" smtClean="0">
                <a:solidFill>
                  <a:schemeClr val="bg2"/>
                </a:solidFill>
                <a:ea typeface="+mn-ea"/>
              </a:rPr>
              <a:t>NCI Phase 3: The Pathways to Nature Connectedness Training Slides</a:t>
            </a:r>
          </a:p>
        </p:txBody>
      </p:sp>
      <p:pic>
        <p:nvPicPr>
          <p:cNvPr id="6" name="Picture 5"/>
          <p:cNvPicPr/>
          <p:nvPr/>
        </p:nvPicPr>
        <p:blipFill>
          <a:blip r:embed="rId5">
            <a:extLst>
              <a:ext uri="{28A0092B-C50C-407E-A947-70E740481C1C}">
                <a14:useLocalDpi xmlns:a14="http://schemas.microsoft.com/office/drawing/2010/main"/>
              </a:ext>
            </a:extLst>
          </a:blip>
          <a:stretch>
            <a:fillRect/>
          </a:stretch>
        </p:blipFill>
        <p:spPr>
          <a:xfrm>
            <a:off x="639869" y="1850060"/>
            <a:ext cx="1013439" cy="920849"/>
          </a:xfrm>
          <a:prstGeom prst="rect">
            <a:avLst/>
          </a:prstGeom>
        </p:spPr>
      </p:pic>
    </p:spTree>
    <p:extLst>
      <p:ext uri="{BB962C8B-B14F-4D97-AF65-F5344CB8AC3E}">
        <p14:creationId xmlns:p14="http://schemas.microsoft.com/office/powerpoint/2010/main" val="3449222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33443" y="0"/>
            <a:ext cx="10308153" cy="6872102"/>
          </a:xfrm>
          <a:prstGeom prst="rect">
            <a:avLst/>
          </a:prstGeom>
        </p:spPr>
      </p:pic>
      <p:sp>
        <p:nvSpPr>
          <p:cNvPr id="2" name="Title 1"/>
          <p:cNvSpPr>
            <a:spLocks noGrp="1"/>
          </p:cNvSpPr>
          <p:nvPr>
            <p:ph type="title"/>
          </p:nvPr>
        </p:nvSpPr>
        <p:spPr/>
        <p:txBody>
          <a:bodyPr/>
          <a:lstStyle/>
          <a:p>
            <a:r>
              <a:rPr lang="en-GB" dirty="0" smtClean="0"/>
              <a:t>Wellbeing</a:t>
            </a:r>
            <a:endParaRPr lang="en-GB" dirty="0"/>
          </a:p>
        </p:txBody>
      </p:sp>
      <p:sp>
        <p:nvSpPr>
          <p:cNvPr id="5" name="Title 1"/>
          <p:cNvSpPr txBox="1">
            <a:spLocks/>
          </p:cNvSpPr>
          <p:nvPr/>
        </p:nvSpPr>
        <p:spPr>
          <a:xfrm>
            <a:off x="2057738" y="1353967"/>
            <a:ext cx="5828962" cy="3351650"/>
          </a:xfrm>
          <a:prstGeom prst="rect">
            <a:avLst/>
          </a:prstGeom>
          <a:ln>
            <a:noFill/>
          </a:ln>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lvl="0" indent="-457200" algn="l">
              <a:buFont typeface="Arial" panose="020B0604020202020204" pitchFamily="34" charset="0"/>
              <a:buChar char="•"/>
              <a:defRPr/>
            </a:pPr>
            <a:r>
              <a:rPr lang="en-GB" sz="2800" i="1" u="sng" dirty="0">
                <a:solidFill>
                  <a:srgbClr val="511D00"/>
                </a:solidFill>
              </a:rPr>
              <a:t>Independent</a:t>
            </a:r>
            <a:r>
              <a:rPr lang="en-GB" sz="2800" dirty="0">
                <a:solidFill>
                  <a:srgbClr val="511D00"/>
                </a:solidFill>
              </a:rPr>
              <a:t> (</a:t>
            </a:r>
            <a:r>
              <a:rPr lang="en-GB" sz="2800" i="1" u="sng" dirty="0">
                <a:solidFill>
                  <a:srgbClr val="511D00"/>
                </a:solidFill>
              </a:rPr>
              <a:t>and better</a:t>
            </a:r>
            <a:r>
              <a:rPr lang="en-GB" sz="2800" dirty="0">
                <a:solidFill>
                  <a:srgbClr val="511D00"/>
                </a:solidFill>
              </a:rPr>
              <a:t>) predictor of well-being </a:t>
            </a:r>
            <a:r>
              <a:rPr lang="en-GB" sz="2800" dirty="0" smtClean="0">
                <a:solidFill>
                  <a:srgbClr val="511D00"/>
                </a:solidFill>
              </a:rPr>
              <a:t>than exposure</a:t>
            </a:r>
            <a:r>
              <a:rPr lang="en-GB" sz="2800" dirty="0">
                <a:solidFill>
                  <a:srgbClr val="511D00"/>
                </a:solidFill>
              </a:rPr>
              <a:t> </a:t>
            </a:r>
            <a:r>
              <a:rPr lang="en-GB" sz="2800" dirty="0" smtClean="0">
                <a:solidFill>
                  <a:srgbClr val="511D00"/>
                </a:solidFill>
              </a:rPr>
              <a:t>– NCI Project</a:t>
            </a:r>
          </a:p>
          <a:p>
            <a:pPr marL="457200" lvl="0" indent="-457200" algn="l">
              <a:buFont typeface="Arial" panose="020B0604020202020204" pitchFamily="34" charset="0"/>
              <a:buChar char="•"/>
              <a:defRPr/>
            </a:pPr>
            <a:endParaRPr lang="en-GB" sz="2800" dirty="0" smtClean="0">
              <a:solidFill>
                <a:srgbClr val="511D00"/>
              </a:solidFill>
            </a:endParaRPr>
          </a:p>
          <a:p>
            <a:pPr marL="457200" lvl="0" indent="-457200" algn="l">
              <a:buFont typeface="Arial" panose="020B0604020202020204" pitchFamily="34" charset="0"/>
              <a:buChar char="•"/>
              <a:defRPr/>
            </a:pPr>
            <a:r>
              <a:rPr lang="en-GB" sz="2800" dirty="0" smtClean="0">
                <a:solidFill>
                  <a:srgbClr val="511D00"/>
                </a:solidFill>
              </a:rPr>
              <a:t>Systematic review of 32 studies shows nature connection related to </a:t>
            </a:r>
            <a:r>
              <a:rPr lang="en-GB" sz="2800" b="1" dirty="0" smtClean="0">
                <a:solidFill>
                  <a:srgbClr val="511D00"/>
                </a:solidFill>
              </a:rPr>
              <a:t>feeling good </a:t>
            </a:r>
            <a:r>
              <a:rPr lang="en-GB" sz="2800" dirty="0" smtClean="0">
                <a:solidFill>
                  <a:srgbClr val="511D00"/>
                </a:solidFill>
              </a:rPr>
              <a:t>&amp; </a:t>
            </a:r>
            <a:r>
              <a:rPr lang="en-GB" sz="2800" b="1" dirty="0" smtClean="0">
                <a:solidFill>
                  <a:srgbClr val="511D00"/>
                </a:solidFill>
              </a:rPr>
              <a:t>functioning well</a:t>
            </a:r>
            <a:r>
              <a:rPr lang="en-GB" sz="2800" dirty="0" smtClean="0">
                <a:solidFill>
                  <a:srgbClr val="511D00"/>
                </a:solidFill>
              </a:rPr>
              <a:t>.</a:t>
            </a:r>
            <a:endParaRPr lang="en-GB" sz="2800" dirty="0">
              <a:solidFill>
                <a:srgbClr val="511D00"/>
              </a:solidFill>
            </a:endParaRPr>
          </a:p>
          <a:p>
            <a:pPr lvl="0" algn="l">
              <a:defRPr/>
            </a:pPr>
            <a:r>
              <a:rPr lang="en-GB" sz="2800" dirty="0" smtClean="0"/>
              <a:t>   </a:t>
            </a:r>
            <a:endParaRPr lang="en-GB" sz="2800" dirty="0"/>
          </a:p>
        </p:txBody>
      </p:sp>
      <p:sp>
        <p:nvSpPr>
          <p:cNvPr id="6" name="Title 1"/>
          <p:cNvSpPr txBox="1">
            <a:spLocks/>
          </p:cNvSpPr>
          <p:nvPr/>
        </p:nvSpPr>
        <p:spPr>
          <a:xfrm>
            <a:off x="8866320" y="623134"/>
            <a:ext cx="2102289" cy="832572"/>
          </a:xfrm>
          <a:prstGeom prst="rect">
            <a:avLst/>
          </a:prstGeom>
          <a:ln>
            <a:no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GB" sz="2400" b="1" dirty="0" smtClean="0">
                <a:solidFill>
                  <a:srgbClr val="FFDB69"/>
                </a:solidFill>
                <a:latin typeface="Segoe Script" panose="020B0504020000000003" pitchFamily="34" charset="0"/>
              </a:rPr>
              <a:t>Vitality</a:t>
            </a:r>
            <a:endParaRPr lang="en-GB" sz="2400" b="1" dirty="0">
              <a:solidFill>
                <a:srgbClr val="FFDB69"/>
              </a:solidFill>
              <a:latin typeface="Segoe Script" panose="020B0504020000000003" pitchFamily="34" charset="0"/>
            </a:endParaRPr>
          </a:p>
        </p:txBody>
      </p:sp>
      <p:sp>
        <p:nvSpPr>
          <p:cNvPr id="7" name="Title 1"/>
          <p:cNvSpPr txBox="1">
            <a:spLocks/>
          </p:cNvSpPr>
          <p:nvPr/>
        </p:nvSpPr>
        <p:spPr>
          <a:xfrm rot="220966">
            <a:off x="10114738" y="3257622"/>
            <a:ext cx="2102289" cy="832572"/>
          </a:xfrm>
          <a:prstGeom prst="rect">
            <a:avLst/>
          </a:prstGeom>
          <a:ln>
            <a:no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GB" sz="2400" b="1" dirty="0" smtClean="0">
                <a:solidFill>
                  <a:srgbClr val="FFDB69"/>
                </a:solidFill>
                <a:latin typeface="Segoe Script" panose="020B0504020000000003" pitchFamily="34" charset="0"/>
              </a:rPr>
              <a:t>Happiness</a:t>
            </a:r>
            <a:endParaRPr lang="en-GB" sz="2400" b="1" dirty="0">
              <a:solidFill>
                <a:srgbClr val="FFDB69"/>
              </a:solidFill>
              <a:latin typeface="Segoe Script" panose="020B0504020000000003" pitchFamily="34" charset="0"/>
            </a:endParaRPr>
          </a:p>
        </p:txBody>
      </p:sp>
      <p:sp>
        <p:nvSpPr>
          <p:cNvPr id="8" name="Title 1"/>
          <p:cNvSpPr txBox="1">
            <a:spLocks/>
          </p:cNvSpPr>
          <p:nvPr/>
        </p:nvSpPr>
        <p:spPr>
          <a:xfrm rot="332373">
            <a:off x="5976018" y="4671187"/>
            <a:ext cx="2102289" cy="832572"/>
          </a:xfrm>
          <a:prstGeom prst="rect">
            <a:avLst/>
          </a:prstGeom>
          <a:ln>
            <a:no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GB" sz="2400" b="1" dirty="0" smtClean="0">
                <a:solidFill>
                  <a:srgbClr val="FFDB69"/>
                </a:solidFill>
                <a:latin typeface="Segoe Script" panose="020B0504020000000003" pitchFamily="34" charset="0"/>
              </a:rPr>
              <a:t>Pro-social Behaviour</a:t>
            </a:r>
            <a:endParaRPr lang="en-GB" sz="2400" b="1" dirty="0">
              <a:solidFill>
                <a:srgbClr val="FFDB69"/>
              </a:solidFill>
              <a:latin typeface="Segoe Script" panose="020B0504020000000003" pitchFamily="34" charset="0"/>
            </a:endParaRPr>
          </a:p>
        </p:txBody>
      </p:sp>
      <p:sp>
        <p:nvSpPr>
          <p:cNvPr id="9" name="Title 1"/>
          <p:cNvSpPr txBox="1">
            <a:spLocks/>
          </p:cNvSpPr>
          <p:nvPr/>
        </p:nvSpPr>
        <p:spPr>
          <a:xfrm rot="291944">
            <a:off x="9962335" y="1411535"/>
            <a:ext cx="2102289" cy="832572"/>
          </a:xfrm>
          <a:prstGeom prst="rect">
            <a:avLst/>
          </a:prstGeom>
          <a:ln>
            <a:no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GB" sz="2400" b="1" dirty="0" smtClean="0">
                <a:solidFill>
                  <a:srgbClr val="FFDB69"/>
                </a:solidFill>
                <a:latin typeface="Segoe Script" panose="020B0504020000000003" pitchFamily="34" charset="0"/>
              </a:rPr>
              <a:t>Meaning &amp; Purpose</a:t>
            </a:r>
            <a:endParaRPr lang="en-GB" sz="2400" b="1" dirty="0">
              <a:solidFill>
                <a:srgbClr val="FFDB69"/>
              </a:solidFill>
              <a:latin typeface="Segoe Script" panose="020B0504020000000003" pitchFamily="34" charset="0"/>
            </a:endParaRPr>
          </a:p>
        </p:txBody>
      </p:sp>
      <p:sp>
        <p:nvSpPr>
          <p:cNvPr id="10" name="Title 1"/>
          <p:cNvSpPr txBox="1">
            <a:spLocks/>
          </p:cNvSpPr>
          <p:nvPr/>
        </p:nvSpPr>
        <p:spPr>
          <a:xfrm rot="20875489">
            <a:off x="10159673" y="4164173"/>
            <a:ext cx="2102289" cy="832572"/>
          </a:xfrm>
          <a:prstGeom prst="rect">
            <a:avLst/>
          </a:prstGeom>
          <a:ln>
            <a:no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GB" sz="2400" b="1" dirty="0" smtClean="0">
                <a:solidFill>
                  <a:srgbClr val="FFDB69"/>
                </a:solidFill>
                <a:latin typeface="Segoe Script" panose="020B0504020000000003" pitchFamily="34" charset="0"/>
              </a:rPr>
              <a:t>Personal Growth</a:t>
            </a:r>
            <a:endParaRPr lang="en-GB" sz="2400" b="1" dirty="0">
              <a:solidFill>
                <a:srgbClr val="FFDB69"/>
              </a:solidFill>
              <a:latin typeface="Segoe Script" panose="020B0504020000000003" pitchFamily="34" charset="0"/>
            </a:endParaRPr>
          </a:p>
        </p:txBody>
      </p:sp>
      <p:sp>
        <p:nvSpPr>
          <p:cNvPr id="11" name="Title 1"/>
          <p:cNvSpPr txBox="1">
            <a:spLocks/>
          </p:cNvSpPr>
          <p:nvPr/>
        </p:nvSpPr>
        <p:spPr>
          <a:xfrm>
            <a:off x="10007207" y="2420862"/>
            <a:ext cx="2102289" cy="832572"/>
          </a:xfrm>
          <a:prstGeom prst="rect">
            <a:avLst/>
          </a:prstGeom>
          <a:ln>
            <a:no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GB" sz="2400" b="1" dirty="0" smtClean="0">
                <a:solidFill>
                  <a:srgbClr val="FFDB69"/>
                </a:solidFill>
                <a:latin typeface="Segoe Script" panose="020B0504020000000003" pitchFamily="34" charset="0"/>
              </a:rPr>
              <a:t>Life Satisfaction</a:t>
            </a:r>
            <a:endParaRPr lang="en-GB" sz="2400" b="1" dirty="0">
              <a:solidFill>
                <a:srgbClr val="FFDB69"/>
              </a:solidFill>
              <a:latin typeface="Segoe Script" panose="020B0504020000000003" pitchFamily="34" charset="0"/>
            </a:endParaRPr>
          </a:p>
        </p:txBody>
      </p:sp>
      <p:sp>
        <p:nvSpPr>
          <p:cNvPr id="12" name="Title 1"/>
          <p:cNvSpPr txBox="1">
            <a:spLocks/>
          </p:cNvSpPr>
          <p:nvPr/>
        </p:nvSpPr>
        <p:spPr>
          <a:xfrm>
            <a:off x="9962334" y="5207429"/>
            <a:ext cx="2102289" cy="832572"/>
          </a:xfrm>
          <a:prstGeom prst="rect">
            <a:avLst/>
          </a:prstGeom>
          <a:ln>
            <a:no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GB" sz="2400" b="1" dirty="0" smtClean="0">
                <a:solidFill>
                  <a:srgbClr val="FFDB69"/>
                </a:solidFill>
                <a:latin typeface="Segoe Script" panose="020B0504020000000003" pitchFamily="34" charset="0"/>
              </a:rPr>
              <a:t>Lower Anxiety</a:t>
            </a:r>
            <a:endParaRPr lang="en-GB" sz="2400" b="1" dirty="0">
              <a:solidFill>
                <a:srgbClr val="FFDB69"/>
              </a:solidFill>
              <a:latin typeface="Segoe Script" panose="020B0504020000000003" pitchFamily="34" charset="0"/>
            </a:endParaRPr>
          </a:p>
        </p:txBody>
      </p:sp>
      <p:sp>
        <p:nvSpPr>
          <p:cNvPr id="13" name="Title 1"/>
          <p:cNvSpPr txBox="1">
            <a:spLocks/>
          </p:cNvSpPr>
          <p:nvPr/>
        </p:nvSpPr>
        <p:spPr>
          <a:xfrm>
            <a:off x="8073037" y="5207429"/>
            <a:ext cx="1670852" cy="832572"/>
          </a:xfrm>
          <a:prstGeom prst="rect">
            <a:avLst/>
          </a:prstGeom>
          <a:ln>
            <a:no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GB" sz="2400" b="1" dirty="0" smtClean="0">
                <a:solidFill>
                  <a:srgbClr val="FFDB69"/>
                </a:solidFill>
                <a:latin typeface="Segoe Script" panose="020B0504020000000003" pitchFamily="34" charset="0"/>
              </a:rPr>
              <a:t>Body Image</a:t>
            </a:r>
            <a:endParaRPr lang="en-GB" sz="2400" b="1" dirty="0">
              <a:solidFill>
                <a:srgbClr val="FFDB69"/>
              </a:solidFill>
              <a:latin typeface="Segoe Script" panose="020B0504020000000003" pitchFamily="34" charset="0"/>
            </a:endParaRPr>
          </a:p>
        </p:txBody>
      </p:sp>
    </p:spTree>
    <p:extLst>
      <p:ext uri="{BB962C8B-B14F-4D97-AF65-F5344CB8AC3E}">
        <p14:creationId xmlns:p14="http://schemas.microsoft.com/office/powerpoint/2010/main" val="1346317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indingnatureblog.files.wordpress.com/2017/01/children-1822474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515" y="0"/>
            <a:ext cx="10315485" cy="68828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55978" y="1143000"/>
            <a:ext cx="9737003" cy="5466806"/>
          </a:xfrm>
          <a:prstGeom prst="rect">
            <a:avLst/>
          </a:prstGeom>
          <a:ln>
            <a:noFill/>
          </a:ln>
        </p:spPr>
        <p:txBody>
          <a:bodyPr vert="horz" lIns="91440" tIns="45720" rIns="91440" bIns="45720" rtlCol="0"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600" dirty="0">
                <a:solidFill>
                  <a:srgbClr val="FFFF00"/>
                </a:solidFill>
              </a:rPr>
              <a:t>S</a:t>
            </a:r>
            <a:r>
              <a:rPr lang="en-US" sz="3600" dirty="0" smtClean="0">
                <a:solidFill>
                  <a:srgbClr val="FFFF00"/>
                </a:solidFill>
              </a:rPr>
              <a:t>tudy </a:t>
            </a:r>
            <a:r>
              <a:rPr lang="en-US" sz="3600" dirty="0">
                <a:solidFill>
                  <a:srgbClr val="FFFF00"/>
                </a:solidFill>
              </a:rPr>
              <a:t>of children’s environmental education </a:t>
            </a:r>
            <a:r>
              <a:rPr lang="en-US" sz="3600" dirty="0" smtClean="0">
                <a:solidFill>
                  <a:srgbClr val="FFFF00"/>
                </a:solidFill>
              </a:rPr>
              <a:t>found </a:t>
            </a:r>
            <a:r>
              <a:rPr lang="en-US" sz="3600" dirty="0">
                <a:solidFill>
                  <a:srgbClr val="FFFF00"/>
                </a:solidFill>
              </a:rPr>
              <a:t>that </a:t>
            </a:r>
            <a:r>
              <a:rPr lang="en-US" sz="3600" i="1" dirty="0">
                <a:solidFill>
                  <a:srgbClr val="FFFF00"/>
                </a:solidFill>
              </a:rPr>
              <a:t>environmental knowledge </a:t>
            </a:r>
            <a:r>
              <a:rPr lang="en-US" sz="3600" dirty="0">
                <a:solidFill>
                  <a:srgbClr val="FFFF00"/>
                </a:solidFill>
              </a:rPr>
              <a:t>explained </a:t>
            </a:r>
            <a:r>
              <a:rPr lang="en-US" sz="8000" b="1" dirty="0">
                <a:solidFill>
                  <a:srgbClr val="FFFF00"/>
                </a:solidFill>
              </a:rPr>
              <a:t>2% </a:t>
            </a:r>
            <a:r>
              <a:rPr lang="en-US" sz="3600" dirty="0">
                <a:solidFill>
                  <a:srgbClr val="FFFF00"/>
                </a:solidFill>
              </a:rPr>
              <a:t>of ecological </a:t>
            </a:r>
            <a:r>
              <a:rPr lang="en-US" sz="3600" dirty="0" err="1">
                <a:solidFill>
                  <a:srgbClr val="FFFF00"/>
                </a:solidFill>
              </a:rPr>
              <a:t>behaviour</a:t>
            </a:r>
            <a:r>
              <a:rPr lang="en-US" sz="3600" dirty="0">
                <a:solidFill>
                  <a:srgbClr val="FFFF00"/>
                </a:solidFill>
              </a:rPr>
              <a:t>. </a:t>
            </a:r>
          </a:p>
          <a:p>
            <a:pPr lvl="0" algn="l">
              <a:defRPr/>
            </a:pPr>
            <a:endParaRPr lang="en-US" sz="3600" dirty="0">
              <a:solidFill>
                <a:srgbClr val="FFFF00"/>
              </a:solidFill>
            </a:endParaRPr>
          </a:p>
          <a:p>
            <a:pPr lvl="0" algn="l">
              <a:defRPr/>
            </a:pPr>
            <a:endParaRPr lang="en-US" sz="3600" b="1" dirty="0" smtClean="0">
              <a:solidFill>
                <a:srgbClr val="FFFF00"/>
              </a:solidFill>
            </a:endParaRPr>
          </a:p>
          <a:p>
            <a:pPr lvl="0" algn="l">
              <a:defRPr/>
            </a:pPr>
            <a:endParaRPr lang="en-US" sz="3600" b="1" dirty="0" smtClean="0">
              <a:solidFill>
                <a:srgbClr val="FFFF00"/>
              </a:solidFill>
            </a:endParaRPr>
          </a:p>
          <a:p>
            <a:pPr lvl="0" algn="l">
              <a:defRPr/>
            </a:pPr>
            <a:endParaRPr lang="en-US" sz="3600" b="1" dirty="0" smtClean="0">
              <a:solidFill>
                <a:srgbClr val="FFFF00"/>
              </a:solidFill>
            </a:endParaRPr>
          </a:p>
          <a:p>
            <a:pPr lvl="0" algn="l">
              <a:defRPr/>
            </a:pPr>
            <a:endParaRPr lang="en-US" sz="3600" b="1" dirty="0">
              <a:solidFill>
                <a:srgbClr val="FFFF00"/>
              </a:solidFill>
            </a:endParaRPr>
          </a:p>
          <a:p>
            <a:pPr lvl="0" algn="l">
              <a:defRPr/>
            </a:pPr>
            <a:endParaRPr lang="en-US" sz="3600" b="1" dirty="0" smtClean="0">
              <a:solidFill>
                <a:srgbClr val="FFFF00"/>
              </a:solidFill>
            </a:endParaRPr>
          </a:p>
          <a:p>
            <a:pPr lvl="0" algn="l">
              <a:defRPr/>
            </a:pPr>
            <a:endParaRPr lang="en-US" sz="3600" b="1" dirty="0">
              <a:solidFill>
                <a:srgbClr val="FFFF00"/>
              </a:solidFill>
            </a:endParaRPr>
          </a:p>
          <a:p>
            <a:pPr lvl="0" algn="l">
              <a:defRPr/>
            </a:pPr>
            <a:endParaRPr lang="en-US" sz="3600" b="1" dirty="0" smtClean="0">
              <a:solidFill>
                <a:srgbClr val="FFFF00"/>
              </a:solidFill>
            </a:endParaRPr>
          </a:p>
          <a:p>
            <a:pPr lvl="0" algn="l">
              <a:defRPr/>
            </a:pPr>
            <a:endParaRPr lang="en-US" sz="6800" b="1" dirty="0" smtClean="0">
              <a:solidFill>
                <a:srgbClr val="FFFF00"/>
              </a:solidFill>
            </a:endParaRPr>
          </a:p>
          <a:p>
            <a:pPr lvl="0" algn="r">
              <a:defRPr/>
            </a:pPr>
            <a:endParaRPr lang="en-US" sz="3600" i="1" dirty="0" smtClean="0">
              <a:solidFill>
                <a:srgbClr val="FFFF00"/>
              </a:solidFill>
            </a:endParaRPr>
          </a:p>
          <a:p>
            <a:pPr lvl="0" algn="r">
              <a:defRPr/>
            </a:pPr>
            <a:endParaRPr lang="en-US" sz="3600" i="1" dirty="0">
              <a:solidFill>
                <a:srgbClr val="FFFF00"/>
              </a:solidFill>
            </a:endParaRPr>
          </a:p>
          <a:p>
            <a:pPr lvl="0" algn="r">
              <a:defRPr/>
            </a:pPr>
            <a:r>
              <a:rPr lang="en-US" sz="3600" i="1" dirty="0" smtClean="0">
                <a:solidFill>
                  <a:srgbClr val="FFFF00"/>
                </a:solidFill>
              </a:rPr>
              <a:t>Nature </a:t>
            </a:r>
            <a:r>
              <a:rPr lang="en-US" sz="3600" i="1" dirty="0">
                <a:solidFill>
                  <a:srgbClr val="FFFF00"/>
                </a:solidFill>
              </a:rPr>
              <a:t>connectedness </a:t>
            </a:r>
            <a:r>
              <a:rPr lang="en-US" sz="3600" dirty="0">
                <a:solidFill>
                  <a:srgbClr val="FFFF00"/>
                </a:solidFill>
              </a:rPr>
              <a:t>explained </a:t>
            </a:r>
            <a:r>
              <a:rPr lang="en-US" sz="8000" b="1" dirty="0">
                <a:solidFill>
                  <a:srgbClr val="FFFF00"/>
                </a:solidFill>
              </a:rPr>
              <a:t>69</a:t>
            </a:r>
            <a:r>
              <a:rPr lang="en-US" sz="8000" b="1" dirty="0" smtClean="0">
                <a:solidFill>
                  <a:srgbClr val="FFFF00"/>
                </a:solidFill>
              </a:rPr>
              <a:t>%</a:t>
            </a:r>
            <a:endParaRPr lang="en-GB" sz="4700" dirty="0">
              <a:solidFill>
                <a:srgbClr val="FFFF00"/>
              </a:solidFill>
              <a:effectLst>
                <a:outerShdw blurRad="50800" dist="38100" dir="2700000" algn="tl" rotWithShape="0">
                  <a:srgbClr val="000000">
                    <a:alpha val="43000"/>
                  </a:srgbClr>
                </a:outerShdw>
              </a:effectLst>
            </a:endParaRPr>
          </a:p>
          <a:p>
            <a:pPr lvl="0" algn="r">
              <a:defRPr/>
            </a:pPr>
            <a:endParaRPr lang="en-US" sz="3300" i="1" dirty="0" smtClean="0">
              <a:solidFill>
                <a:srgbClr val="FFFF00"/>
              </a:solidFill>
            </a:endParaRPr>
          </a:p>
          <a:p>
            <a:pPr lvl="0" algn="r">
              <a:defRPr/>
            </a:pPr>
            <a:r>
              <a:rPr lang="en-US" sz="3300" i="1" dirty="0" smtClean="0">
                <a:solidFill>
                  <a:srgbClr val="FFFF00"/>
                </a:solidFill>
              </a:rPr>
              <a:t>Otto </a:t>
            </a:r>
            <a:r>
              <a:rPr lang="en-US" sz="3300" i="1" dirty="0">
                <a:solidFill>
                  <a:srgbClr val="FFFF00"/>
                </a:solidFill>
              </a:rPr>
              <a:t>&amp; </a:t>
            </a:r>
            <a:r>
              <a:rPr lang="en-US" sz="3300" i="1" dirty="0" err="1">
                <a:solidFill>
                  <a:srgbClr val="FFFF00"/>
                </a:solidFill>
              </a:rPr>
              <a:t>Picini</a:t>
            </a:r>
            <a:r>
              <a:rPr lang="en-US" sz="3300" i="1" dirty="0">
                <a:solidFill>
                  <a:srgbClr val="FFFF00"/>
                </a:solidFill>
              </a:rPr>
              <a:t>, </a:t>
            </a:r>
            <a:r>
              <a:rPr lang="en-US" sz="3300" i="1" dirty="0" smtClean="0">
                <a:solidFill>
                  <a:srgbClr val="FFFF00"/>
                </a:solidFill>
              </a:rPr>
              <a:t>2017</a:t>
            </a:r>
            <a:r>
              <a:rPr lang="en-GB" sz="3600" dirty="0" smtClean="0">
                <a:solidFill>
                  <a:srgbClr val="FFFF00"/>
                </a:solidFill>
              </a:rPr>
              <a:t>   </a:t>
            </a:r>
            <a:endParaRPr lang="en-GB" sz="3600" dirty="0">
              <a:solidFill>
                <a:srgbClr val="FFFF00"/>
              </a:solidFill>
            </a:endParaRPr>
          </a:p>
        </p:txBody>
      </p:sp>
      <p:sp>
        <p:nvSpPr>
          <p:cNvPr id="2" name="Title 1"/>
          <p:cNvSpPr>
            <a:spLocks noGrp="1"/>
          </p:cNvSpPr>
          <p:nvPr>
            <p:ph type="title"/>
          </p:nvPr>
        </p:nvSpPr>
        <p:spPr>
          <a:xfrm>
            <a:off x="2256172" y="365666"/>
            <a:ext cx="8940609" cy="595996"/>
          </a:xfrm>
        </p:spPr>
        <p:txBody>
          <a:bodyPr/>
          <a:lstStyle/>
          <a:p>
            <a:r>
              <a:rPr lang="en-GB" dirty="0" smtClean="0">
                <a:solidFill>
                  <a:srgbClr val="FFFF00"/>
                </a:solidFill>
              </a:rPr>
              <a:t>Pro-Nature Behaviours</a:t>
            </a:r>
            <a:endParaRPr lang="en-GB" dirty="0">
              <a:solidFill>
                <a:srgbClr val="FFFF00"/>
              </a:solidFill>
            </a:endParaRPr>
          </a:p>
        </p:txBody>
      </p:sp>
    </p:spTree>
    <p:extLst>
      <p:ext uri="{BB962C8B-B14F-4D97-AF65-F5344CB8AC3E}">
        <p14:creationId xmlns:p14="http://schemas.microsoft.com/office/powerpoint/2010/main" val="3765377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Rockwell"/>
              </a:rPr>
              <a:t>80% Mammals Lost – 60% of Wildlife Since 1970!</a:t>
            </a:r>
            <a:br>
              <a:rPr lang="en-US" dirty="0">
                <a:cs typeface="Rockwell"/>
              </a:rPr>
            </a:br>
            <a:endParaRPr lang="en-GB" dirty="0"/>
          </a:p>
        </p:txBody>
      </p:sp>
      <p:pic>
        <p:nvPicPr>
          <p:cNvPr id="4" name="Picture 2" descr="Cow Icon, Cow, Bos Taurus, Farm, Cow Silh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055" y="1711996"/>
            <a:ext cx="6306104" cy="459163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Boy, Human, Male, Man, People, Person, Silhou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8016" y="1391348"/>
            <a:ext cx="3008747" cy="491228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954454" y="6413407"/>
            <a:ext cx="1695208" cy="338554"/>
          </a:xfrm>
          <a:prstGeom prst="rect">
            <a:avLst/>
          </a:prstGeom>
          <a:noFill/>
        </p:spPr>
        <p:txBody>
          <a:bodyPr wrap="none" rtlCol="0">
            <a:spAutoFit/>
          </a:bodyPr>
          <a:lstStyle/>
          <a:p>
            <a:r>
              <a:rPr lang="en-GB" sz="1600" dirty="0">
                <a:latin typeface="Calibri" panose="020F0502020204030204" pitchFamily="34" charset="0"/>
                <a:cs typeface="Calibri" panose="020F0502020204030204" pitchFamily="34" charset="0"/>
              </a:rPr>
              <a:t>Bar-On et al. </a:t>
            </a:r>
            <a:r>
              <a:rPr lang="en-GB" sz="1600" dirty="0" smtClean="0">
                <a:latin typeface="Calibri" panose="020F0502020204030204" pitchFamily="34" charset="0"/>
                <a:cs typeface="Calibri" panose="020F0502020204030204" pitchFamily="34" charset="0"/>
              </a:rPr>
              <a:t>2018</a:t>
            </a:r>
            <a:endParaRPr lang="en-GB" altLang="ja-JP" sz="1600" dirty="0">
              <a:latin typeface="Arial" panose="020B0604020202020204" pitchFamily="34" charset="0"/>
              <a:ea typeface="MS Mincho" panose="02020609040205080304" pitchFamily="49" charset="-128"/>
              <a:cs typeface="Arial" panose="020B0604020202020204" pitchFamily="34" charset="0"/>
            </a:endParaRPr>
          </a:p>
        </p:txBody>
      </p:sp>
      <p:grpSp>
        <p:nvGrpSpPr>
          <p:cNvPr id="7" name="Group 6"/>
          <p:cNvGrpSpPr/>
          <p:nvPr/>
        </p:nvGrpSpPr>
        <p:grpSpPr>
          <a:xfrm>
            <a:off x="4845336" y="4832544"/>
            <a:ext cx="1720074" cy="1471085"/>
            <a:chOff x="4845336" y="4832544"/>
            <a:chExt cx="1720074" cy="1471085"/>
          </a:xfrm>
        </p:grpSpPr>
        <p:pic>
          <p:nvPicPr>
            <p:cNvPr id="8" name="Picture 6" descr="Animal, Bear, Butterfly, Deer, Forest, Fox, Hedgeh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458" y="5451873"/>
              <a:ext cx="865952" cy="85175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Alligator, Animal, Bird, Cat, Crocodile, Dog, Elepha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336" y="5451873"/>
              <a:ext cx="854122" cy="85175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221859" y="4832544"/>
              <a:ext cx="811441" cy="707886"/>
            </a:xfrm>
            <a:prstGeom prst="rect">
              <a:avLst/>
            </a:prstGeom>
            <a:noFill/>
          </p:spPr>
          <p:txBody>
            <a:bodyPr wrap="none" rtlCol="0">
              <a:spAutoFit/>
            </a:bodyPr>
            <a:lstStyle/>
            <a:p>
              <a:r>
                <a:rPr lang="en-GB" sz="4000" b="1" dirty="0" smtClean="0"/>
                <a:t>4%</a:t>
              </a:r>
              <a:endParaRPr lang="en-GB" sz="4000" b="1" dirty="0"/>
            </a:p>
          </p:txBody>
        </p:sp>
      </p:grpSp>
      <p:sp>
        <p:nvSpPr>
          <p:cNvPr id="12" name="TextBox 11"/>
          <p:cNvSpPr txBox="1"/>
          <p:nvPr/>
        </p:nvSpPr>
        <p:spPr>
          <a:xfrm>
            <a:off x="3445387" y="2249362"/>
            <a:ext cx="1077539" cy="707886"/>
          </a:xfrm>
          <a:prstGeom prst="rect">
            <a:avLst/>
          </a:prstGeom>
          <a:noFill/>
        </p:spPr>
        <p:txBody>
          <a:bodyPr wrap="none" rtlCol="0">
            <a:spAutoFit/>
          </a:bodyPr>
          <a:lstStyle/>
          <a:p>
            <a:r>
              <a:rPr lang="en-GB" sz="4000" b="1" dirty="0" smtClean="0">
                <a:solidFill>
                  <a:schemeClr val="bg1"/>
                </a:solidFill>
              </a:rPr>
              <a:t>36%</a:t>
            </a:r>
            <a:endParaRPr lang="en-GB" sz="4000" b="1" dirty="0">
              <a:solidFill>
                <a:schemeClr val="bg1"/>
              </a:solidFill>
            </a:endParaRPr>
          </a:p>
        </p:txBody>
      </p:sp>
      <p:sp>
        <p:nvSpPr>
          <p:cNvPr id="13" name="TextBox 12"/>
          <p:cNvSpPr txBox="1"/>
          <p:nvPr/>
        </p:nvSpPr>
        <p:spPr>
          <a:xfrm>
            <a:off x="8128158" y="2957248"/>
            <a:ext cx="1077539" cy="707886"/>
          </a:xfrm>
          <a:prstGeom prst="rect">
            <a:avLst/>
          </a:prstGeom>
          <a:noFill/>
        </p:spPr>
        <p:txBody>
          <a:bodyPr wrap="none" rtlCol="0">
            <a:spAutoFit/>
          </a:bodyPr>
          <a:lstStyle/>
          <a:p>
            <a:r>
              <a:rPr lang="en-GB" sz="4000" b="1" dirty="0" smtClean="0">
                <a:solidFill>
                  <a:schemeClr val="bg1"/>
                </a:solidFill>
              </a:rPr>
              <a:t>60%</a:t>
            </a:r>
            <a:endParaRPr lang="en-GB" sz="4000" b="1" dirty="0">
              <a:solidFill>
                <a:schemeClr val="bg1"/>
              </a:solidFill>
            </a:endParaRPr>
          </a:p>
        </p:txBody>
      </p:sp>
    </p:spTree>
    <p:extLst>
      <p:ext uri="{BB962C8B-B14F-4D97-AF65-F5344CB8AC3E}">
        <p14:creationId xmlns:p14="http://schemas.microsoft.com/office/powerpoint/2010/main" val="430100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7044" y="0"/>
            <a:ext cx="10334956" cy="6858000"/>
          </a:xfrm>
        </p:spPr>
      </p:pic>
      <p:sp>
        <p:nvSpPr>
          <p:cNvPr id="2" name="Title 1"/>
          <p:cNvSpPr>
            <a:spLocks noGrp="1"/>
          </p:cNvSpPr>
          <p:nvPr>
            <p:ph type="title"/>
          </p:nvPr>
        </p:nvSpPr>
        <p:spPr>
          <a:xfrm>
            <a:off x="2745699" y="2843606"/>
            <a:ext cx="8940609" cy="595996"/>
          </a:xfrm>
        </p:spPr>
        <p:txBody>
          <a:bodyPr/>
          <a:lstStyle/>
          <a:p>
            <a:r>
              <a:rPr lang="en-GB" sz="5400" dirty="0" smtClean="0">
                <a:solidFill>
                  <a:schemeClr val="bg2"/>
                </a:solidFill>
              </a:rPr>
              <a:t>So how do we get there?</a:t>
            </a:r>
            <a:endParaRPr lang="en-GB" sz="5400" dirty="0">
              <a:solidFill>
                <a:schemeClr val="bg2"/>
              </a:solidFill>
            </a:endParaRPr>
          </a:p>
        </p:txBody>
      </p:sp>
    </p:spTree>
    <p:extLst>
      <p:ext uri="{BB962C8B-B14F-4D97-AF65-F5344CB8AC3E}">
        <p14:creationId xmlns:p14="http://schemas.microsoft.com/office/powerpoint/2010/main" val="1888485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884" y="0"/>
            <a:ext cx="10453696" cy="6858000"/>
          </a:xfrm>
          <a:prstGeom prst="rect">
            <a:avLst/>
          </a:prstGeom>
        </p:spPr>
      </p:pic>
      <p:sp>
        <p:nvSpPr>
          <p:cNvPr id="5" name="Title 1"/>
          <p:cNvSpPr>
            <a:spLocks noGrp="1"/>
          </p:cNvSpPr>
          <p:nvPr>
            <p:ph type="ctrTitle"/>
          </p:nvPr>
        </p:nvSpPr>
        <p:spPr>
          <a:xfrm>
            <a:off x="4322617" y="2874024"/>
            <a:ext cx="5866711" cy="1109952"/>
          </a:xfrm>
          <a:solidFill>
            <a:srgbClr val="FFFFFF">
              <a:alpha val="40000"/>
            </a:srgbClr>
          </a:solidFill>
        </p:spPr>
        <p:txBody>
          <a:bodyPr/>
          <a:lstStyle/>
          <a:p>
            <a:pPr algn="ctr"/>
            <a:r>
              <a:rPr lang="en-GB" dirty="0" smtClean="0"/>
              <a:t>Part 2: Pathways to Nature Connectedness</a:t>
            </a:r>
            <a:endParaRPr lang="en-GB" dirty="0"/>
          </a:p>
        </p:txBody>
      </p:sp>
    </p:spTree>
    <p:extLst>
      <p:ext uri="{BB962C8B-B14F-4D97-AF65-F5344CB8AC3E}">
        <p14:creationId xmlns:p14="http://schemas.microsoft.com/office/powerpoint/2010/main" val="2326317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6228-C858-5945-955A-B02687E2DB17}"/>
              </a:ext>
            </a:extLst>
          </p:cNvPr>
          <p:cNvSpPr>
            <a:spLocks noGrp="1"/>
          </p:cNvSpPr>
          <p:nvPr>
            <p:ph type="title"/>
          </p:nvPr>
        </p:nvSpPr>
        <p:spPr/>
        <p:txBody>
          <a:bodyPr/>
          <a:lstStyle/>
          <a:p>
            <a:r>
              <a:rPr lang="en-US" dirty="0" smtClean="0"/>
              <a:t>Pathways to Nature Connectedness</a:t>
            </a:r>
            <a:endParaRPr lang="en-US" dirty="0"/>
          </a:p>
        </p:txBody>
      </p:sp>
      <p:sp>
        <p:nvSpPr>
          <p:cNvPr id="3" name="Content Placeholder 2">
            <a:extLst>
              <a:ext uri="{FF2B5EF4-FFF2-40B4-BE49-F238E27FC236}">
                <a16:creationId xmlns:a16="http://schemas.microsoft.com/office/drawing/2014/main" id="{6C7C202A-0CAC-7C40-9A74-5B778DD37911}"/>
              </a:ext>
            </a:extLst>
          </p:cNvPr>
          <p:cNvSpPr>
            <a:spLocks noGrp="1"/>
          </p:cNvSpPr>
          <p:nvPr>
            <p:ph idx="1"/>
          </p:nvPr>
        </p:nvSpPr>
        <p:spPr/>
        <p:txBody>
          <a:bodyPr/>
          <a:lstStyle/>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Based </a:t>
            </a:r>
            <a:r>
              <a:rPr lang="en-GB" dirty="0"/>
              <a:t>on Kellert’s values of </a:t>
            </a:r>
            <a:r>
              <a:rPr lang="en-GB" dirty="0" err="1"/>
              <a:t>Biophilia</a:t>
            </a:r>
            <a:endParaRPr lang="en-GB" dirty="0"/>
          </a:p>
          <a:p>
            <a:pPr marL="457200" indent="-457200">
              <a:buFont typeface="Arial" panose="020B0604020202020204" pitchFamily="34" charset="0"/>
              <a:buChar char="•"/>
            </a:pPr>
            <a:r>
              <a:rPr lang="en-GB" dirty="0"/>
              <a:t>3 year programme of </a:t>
            </a:r>
            <a:r>
              <a:rPr lang="en-GB" dirty="0" smtClean="0"/>
              <a:t>research (PhD)</a:t>
            </a:r>
          </a:p>
          <a:p>
            <a:pPr marL="457200" indent="-457200">
              <a:buFont typeface="Arial" panose="020B0604020202020204" pitchFamily="34" charset="0"/>
              <a:buChar char="•"/>
            </a:pPr>
            <a:r>
              <a:rPr lang="en-GB" dirty="0" smtClean="0"/>
              <a:t>Five studies in total (Quantitative &amp; Qualitative)</a:t>
            </a:r>
            <a:endParaRPr lang="en-GB" dirty="0"/>
          </a:p>
          <a:p>
            <a:endParaRPr lang="en-US" dirty="0"/>
          </a:p>
        </p:txBody>
      </p:sp>
      <p:pic>
        <p:nvPicPr>
          <p:cNvPr id="4" name="Picture 3"/>
          <p:cNvPicPr>
            <a:picLocks noChangeAspect="1"/>
          </p:cNvPicPr>
          <p:nvPr/>
        </p:nvPicPr>
        <p:blipFill>
          <a:blip r:embed="rId3"/>
          <a:stretch>
            <a:fillRect/>
          </a:stretch>
        </p:blipFill>
        <p:spPr>
          <a:xfrm>
            <a:off x="9233642" y="1214787"/>
            <a:ext cx="1946192" cy="1928552"/>
          </a:xfrm>
          <a:prstGeom prst="rect">
            <a:avLst/>
          </a:prstGeom>
        </p:spPr>
      </p:pic>
      <p:sp>
        <p:nvSpPr>
          <p:cNvPr id="5" name="Isosceles Triangle 4"/>
          <p:cNvSpPr/>
          <p:nvPr/>
        </p:nvSpPr>
        <p:spPr>
          <a:xfrm rot="16200000">
            <a:off x="5815981" y="-246952"/>
            <a:ext cx="1531863" cy="5016955"/>
          </a:xfrm>
          <a:prstGeom prst="triangle">
            <a:avLst/>
          </a:prstGeom>
          <a:solidFill>
            <a:srgbClr val="0E828E">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a:blip r:embed="rId4"/>
          <a:stretch>
            <a:fillRect/>
          </a:stretch>
        </p:blipFill>
        <p:spPr>
          <a:xfrm>
            <a:off x="2435593" y="1364169"/>
            <a:ext cx="1637842" cy="1516745"/>
          </a:xfrm>
          <a:prstGeom prst="rect">
            <a:avLst/>
          </a:prstGeom>
        </p:spPr>
      </p:pic>
      <p:sp>
        <p:nvSpPr>
          <p:cNvPr id="7" name="Title 1"/>
          <p:cNvSpPr txBox="1">
            <a:spLocks/>
          </p:cNvSpPr>
          <p:nvPr/>
        </p:nvSpPr>
        <p:spPr>
          <a:xfrm>
            <a:off x="7835010" y="1568531"/>
            <a:ext cx="1093916" cy="1303094"/>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9600" b="1" dirty="0" smtClean="0"/>
              <a:t>?</a:t>
            </a:r>
            <a:endParaRPr lang="en-GB" sz="9600" b="1" dirty="0"/>
          </a:p>
        </p:txBody>
      </p:sp>
    </p:spTree>
    <p:extLst>
      <p:ext uri="{BB962C8B-B14F-4D97-AF65-F5344CB8AC3E}">
        <p14:creationId xmlns:p14="http://schemas.microsoft.com/office/powerpoint/2010/main" val="2207106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Pathways Research</a:t>
            </a:r>
            <a:endParaRPr lang="en-GB" dirty="0"/>
          </a:p>
        </p:txBody>
      </p:sp>
      <p:sp>
        <p:nvSpPr>
          <p:cNvPr id="3" name="Content Placeholder 2"/>
          <p:cNvSpPr>
            <a:spLocks noGrp="1"/>
          </p:cNvSpPr>
          <p:nvPr>
            <p:ph idx="1"/>
          </p:nvPr>
        </p:nvSpPr>
        <p:spPr>
          <a:xfrm>
            <a:off x="2413190" y="1193883"/>
            <a:ext cx="8940610" cy="4761979"/>
          </a:xfrm>
        </p:spPr>
        <p:txBody>
          <a:bodyPr/>
          <a:lstStyle/>
          <a:p>
            <a:pPr marL="342900" indent="-342900">
              <a:buFont typeface="Arial" panose="020B0604020202020204" pitchFamily="34" charset="0"/>
              <a:buChar char="•"/>
            </a:pPr>
            <a:r>
              <a:rPr lang="en-GB" dirty="0" smtClean="0"/>
              <a:t>Two questionnaire surveys</a:t>
            </a:r>
          </a:p>
          <a:p>
            <a:pPr marL="1028700" lvl="1" indent="-342900"/>
            <a:r>
              <a:rPr lang="en-GB" sz="1800" dirty="0" smtClean="0"/>
              <a:t>Investigating what people said they did in nature and related this to nature connectedness Identified five pathways that explained up to 64% of why people are nature connected</a:t>
            </a:r>
          </a:p>
          <a:p>
            <a:pPr marL="342900" indent="-342900">
              <a:buFont typeface="Arial" panose="020B0604020202020204" pitchFamily="34" charset="0"/>
              <a:buChar char="•"/>
            </a:pPr>
            <a:r>
              <a:rPr lang="en-GB" dirty="0"/>
              <a:t>An experiment </a:t>
            </a:r>
          </a:p>
          <a:p>
            <a:pPr marL="342900" indent="-342900">
              <a:buFont typeface="Arial" panose="020B0604020202020204" pitchFamily="34" charset="0"/>
              <a:buChar char="•"/>
            </a:pPr>
            <a:r>
              <a:rPr lang="en-GB" sz="1800" dirty="0"/>
              <a:t>Three groups of people:</a:t>
            </a:r>
          </a:p>
          <a:p>
            <a:pPr marL="1028700" lvl="1" indent="-342900"/>
            <a:r>
              <a:rPr lang="en-GB" dirty="0"/>
              <a:t>Those walking in nature, 	</a:t>
            </a:r>
          </a:p>
          <a:p>
            <a:pPr marL="1028700" lvl="1" indent="-342900"/>
            <a:r>
              <a:rPr lang="en-GB" dirty="0"/>
              <a:t>Those walking in nature and engaging with pathways </a:t>
            </a:r>
          </a:p>
          <a:p>
            <a:pPr marL="1028700" lvl="1" indent="-342900"/>
            <a:r>
              <a:rPr lang="en-GB" dirty="0"/>
              <a:t>Those walking in an urban setting (indoors) and engaging with pathways</a:t>
            </a:r>
          </a:p>
          <a:p>
            <a:pPr marL="342900" indent="-342900">
              <a:buFont typeface="Arial" panose="020B0604020202020204" pitchFamily="34" charset="0"/>
              <a:buChar char="•"/>
            </a:pPr>
            <a:r>
              <a:rPr lang="en-GB" sz="1800" dirty="0"/>
              <a:t>Only walking in nature while engaging with the pathways led to significant increases in nature connectedness from before to after</a:t>
            </a:r>
          </a:p>
          <a:p>
            <a:pPr marL="1028700" lvl="1" indent="-342900"/>
            <a:endParaRPr lang="en-GB" sz="1800" dirty="0" smtClean="0"/>
          </a:p>
          <a:p>
            <a:pPr marL="1028700" lvl="1" indent="-342900"/>
            <a:endParaRPr lang="en-GB" sz="1800" dirty="0"/>
          </a:p>
          <a:p>
            <a:pPr lvl="1" indent="0">
              <a:buNone/>
            </a:pPr>
            <a:endParaRPr lang="en-GB" sz="1800" dirty="0"/>
          </a:p>
        </p:txBody>
      </p:sp>
    </p:spTree>
    <p:extLst>
      <p:ext uri="{BB962C8B-B14F-4D97-AF65-F5344CB8AC3E}">
        <p14:creationId xmlns:p14="http://schemas.microsoft.com/office/powerpoint/2010/main" val="19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udmHPMyPV4"/>
          <p:cNvPicPr>
            <a:picLocks noGrp="1" noRot="1" noChangeAspect="1"/>
          </p:cNvPicPr>
          <p:nvPr>
            <p:ph idx="1"/>
            <a:videoFile r:link="rId1"/>
          </p:nvPr>
        </p:nvPicPr>
        <p:blipFill>
          <a:blip r:embed="rId4"/>
          <a:stretch>
            <a:fillRect/>
          </a:stretch>
        </p:blipFill>
        <p:spPr>
          <a:xfrm>
            <a:off x="2236640" y="1028396"/>
            <a:ext cx="9602820" cy="5401587"/>
          </a:xfrm>
          <a:prstGeom prst="rect">
            <a:avLst/>
          </a:prstGeom>
        </p:spPr>
      </p:pic>
      <p:sp>
        <p:nvSpPr>
          <p:cNvPr id="5" name="Title 1"/>
          <p:cNvSpPr>
            <a:spLocks noGrp="1"/>
          </p:cNvSpPr>
          <p:nvPr>
            <p:ph type="title"/>
          </p:nvPr>
        </p:nvSpPr>
        <p:spPr>
          <a:xfrm>
            <a:off x="2413190" y="365126"/>
            <a:ext cx="8940609" cy="595996"/>
          </a:xfrm>
        </p:spPr>
        <p:txBody>
          <a:bodyPr/>
          <a:lstStyle/>
          <a:p>
            <a:r>
              <a:rPr lang="en-GB" dirty="0" smtClean="0"/>
              <a:t>The Five Pathways</a:t>
            </a:r>
            <a:endParaRPr lang="en-GB" dirty="0"/>
          </a:p>
        </p:txBody>
      </p:sp>
    </p:spTree>
    <p:extLst>
      <p:ext uri="{BB962C8B-B14F-4D97-AF65-F5344CB8AC3E}">
        <p14:creationId xmlns:p14="http://schemas.microsoft.com/office/powerpoint/2010/main" val="3763394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(Senses)</a:t>
            </a:r>
            <a:endParaRPr lang="en-GB" dirty="0"/>
          </a:p>
        </p:txBody>
      </p:sp>
      <p:sp>
        <p:nvSpPr>
          <p:cNvPr id="3" name="Content Placeholder 2"/>
          <p:cNvSpPr>
            <a:spLocks noGrp="1"/>
          </p:cNvSpPr>
          <p:nvPr>
            <p:ph idx="1"/>
          </p:nvPr>
        </p:nvSpPr>
        <p:spPr>
          <a:xfrm>
            <a:off x="5384800" y="1193883"/>
            <a:ext cx="5969000" cy="4761979"/>
          </a:xfrm>
        </p:spPr>
        <p:txBody>
          <a:bodyPr/>
          <a:lstStyle/>
          <a:p>
            <a:pPr marL="1028700" lvl="1" indent="-342900"/>
            <a:r>
              <a:rPr lang="en-GB" sz="2800" dirty="0" smtClean="0"/>
              <a:t>What is it?</a:t>
            </a:r>
          </a:p>
          <a:p>
            <a:pPr marL="1485900" lvl="2" indent="-342900"/>
            <a:r>
              <a:rPr lang="en-GB" sz="1800" dirty="0" smtClean="0"/>
              <a:t>Going beyond passive interactions with nature</a:t>
            </a:r>
          </a:p>
          <a:p>
            <a:pPr marL="1485900" lvl="2" indent="-342900"/>
            <a:r>
              <a:rPr lang="en-GB" sz="1800" dirty="0" smtClean="0"/>
              <a:t>Tuning in to nature through the senses by noticing and fully engaging it </a:t>
            </a:r>
          </a:p>
          <a:p>
            <a:pPr marL="1028700" lvl="1" indent="-342900"/>
            <a:endParaRPr lang="en-GB" sz="1800" dirty="0" smtClean="0"/>
          </a:p>
          <a:p>
            <a:pPr marL="1028700" lvl="1" indent="-342900"/>
            <a:r>
              <a:rPr lang="en-GB" sz="1800" dirty="0"/>
              <a:t> </a:t>
            </a:r>
            <a:r>
              <a:rPr lang="en-GB" sz="2800" dirty="0" smtClean="0"/>
              <a:t>Things you can try:</a:t>
            </a:r>
          </a:p>
          <a:p>
            <a:pPr marL="1485900" lvl="2" indent="-342900"/>
            <a:r>
              <a:rPr lang="en-GB" sz="1800" dirty="0" smtClean="0"/>
              <a:t>Listening to birdsong </a:t>
            </a:r>
          </a:p>
          <a:p>
            <a:pPr marL="1485900" lvl="2" indent="-342900"/>
            <a:r>
              <a:rPr lang="en-GB" sz="1800" dirty="0" smtClean="0"/>
              <a:t>Smelling wild flowers </a:t>
            </a:r>
          </a:p>
          <a:p>
            <a:pPr marL="1485900" lvl="2" indent="-342900"/>
            <a:r>
              <a:rPr lang="en-GB" sz="1800" dirty="0" smtClean="0"/>
              <a:t>Watching the breeze in the trees </a:t>
            </a:r>
          </a:p>
          <a:p>
            <a:pPr marL="1485900" lvl="2" indent="-342900"/>
            <a:r>
              <a:rPr lang="en-GB" sz="1800" dirty="0" smtClean="0"/>
              <a:t>Going barefoot </a:t>
            </a:r>
          </a:p>
          <a:p>
            <a:pPr marL="1485900" lvl="2" indent="-342900"/>
            <a:r>
              <a:rPr lang="en-GB" sz="1800" dirty="0" smtClean="0"/>
              <a:t>Tasting the fruits of nature </a:t>
            </a:r>
            <a:endParaRPr lang="en-GB" sz="1800" dirty="0"/>
          </a:p>
        </p:txBody>
      </p:sp>
    </p:spTree>
    <p:extLst>
      <p:ext uri="{BB962C8B-B14F-4D97-AF65-F5344CB8AC3E}">
        <p14:creationId xmlns:p14="http://schemas.microsoft.com/office/powerpoint/2010/main" val="244646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Emotion</a:t>
            </a:r>
            <a:endParaRPr lang="en-GB" dirty="0"/>
          </a:p>
        </p:txBody>
      </p:sp>
      <p:sp>
        <p:nvSpPr>
          <p:cNvPr id="3" name="Content Placeholder 2"/>
          <p:cNvSpPr>
            <a:spLocks noGrp="1"/>
          </p:cNvSpPr>
          <p:nvPr>
            <p:ph idx="1"/>
          </p:nvPr>
        </p:nvSpPr>
        <p:spPr>
          <a:xfrm>
            <a:off x="5384800" y="1193883"/>
            <a:ext cx="5969000" cy="4761979"/>
          </a:xfrm>
        </p:spPr>
        <p:txBody>
          <a:bodyPr/>
          <a:lstStyle/>
          <a:p>
            <a:pPr marL="1028700" lvl="1" indent="-342900"/>
            <a:r>
              <a:rPr lang="en-GB" sz="2800" dirty="0" smtClean="0"/>
              <a:t>What is it?</a:t>
            </a:r>
          </a:p>
          <a:p>
            <a:pPr marL="1485900" lvl="2" indent="-342900"/>
            <a:r>
              <a:rPr lang="en-GB" sz="1800" dirty="0" smtClean="0"/>
              <a:t>Not just thinking in nature but </a:t>
            </a:r>
            <a:r>
              <a:rPr lang="en-GB" sz="1800" b="1" u="sng" dirty="0" smtClean="0"/>
              <a:t>feeling </a:t>
            </a:r>
          </a:p>
          <a:p>
            <a:pPr marL="1485900" lvl="2" indent="-342900"/>
            <a:r>
              <a:rPr lang="en-GB" sz="1800" dirty="0" smtClean="0"/>
              <a:t>Feeling alive through the emotions nature brings by engaging emotionally with it.</a:t>
            </a:r>
          </a:p>
          <a:p>
            <a:pPr marL="1028700" lvl="1" indent="-342900"/>
            <a:endParaRPr lang="en-GB" sz="1800" dirty="0" smtClean="0"/>
          </a:p>
          <a:p>
            <a:pPr marL="1028700" lvl="1" indent="-342900"/>
            <a:r>
              <a:rPr lang="en-GB" sz="1800" dirty="0"/>
              <a:t> </a:t>
            </a:r>
            <a:r>
              <a:rPr lang="en-GB" sz="2800" dirty="0" smtClean="0"/>
              <a:t>Things you can try:</a:t>
            </a:r>
          </a:p>
          <a:p>
            <a:pPr marL="1485900" lvl="2" indent="-342900"/>
            <a:r>
              <a:rPr lang="en-GB" sz="1800" dirty="0" smtClean="0"/>
              <a:t>Finding joy in wildlife at play</a:t>
            </a:r>
          </a:p>
          <a:p>
            <a:pPr marL="1485900" lvl="2" indent="-342900"/>
            <a:r>
              <a:rPr lang="en-GB" sz="1800" dirty="0" smtClean="0"/>
              <a:t>Taking a moment to feel calm in nature</a:t>
            </a:r>
          </a:p>
          <a:p>
            <a:pPr marL="1485900" lvl="2" indent="-342900"/>
            <a:r>
              <a:rPr lang="en-GB" sz="1800" dirty="0" smtClean="0"/>
              <a:t>Finding wonder in a spiders’ web</a:t>
            </a:r>
          </a:p>
          <a:p>
            <a:pPr marL="1485900" lvl="2" indent="-342900"/>
            <a:r>
              <a:rPr lang="en-GB" sz="1800" dirty="0" smtClean="0"/>
              <a:t>Reflect and share your feelings about nature with others</a:t>
            </a:r>
            <a:endParaRPr lang="en-GB" sz="1800" dirty="0"/>
          </a:p>
        </p:txBody>
      </p:sp>
    </p:spTree>
    <p:extLst>
      <p:ext uri="{BB962C8B-B14F-4D97-AF65-F5344CB8AC3E}">
        <p14:creationId xmlns:p14="http://schemas.microsoft.com/office/powerpoint/2010/main" val="251014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793" y="0"/>
            <a:ext cx="10247207" cy="6858000"/>
          </a:xfrm>
          <a:prstGeom prst="rect">
            <a:avLst/>
          </a:prstGeom>
        </p:spPr>
      </p:pic>
      <p:sp>
        <p:nvSpPr>
          <p:cNvPr id="2" name="Title 1"/>
          <p:cNvSpPr>
            <a:spLocks noGrp="1"/>
          </p:cNvSpPr>
          <p:nvPr>
            <p:ph type="ctrTitle"/>
          </p:nvPr>
        </p:nvSpPr>
        <p:spPr>
          <a:xfrm>
            <a:off x="3006639" y="2745802"/>
            <a:ext cx="8058525" cy="1087289"/>
          </a:xfrm>
          <a:solidFill>
            <a:srgbClr val="FFFFFF">
              <a:alpha val="58000"/>
            </a:srgbClr>
          </a:solidFill>
        </p:spPr>
        <p:txBody>
          <a:bodyPr/>
          <a:lstStyle/>
          <a:p>
            <a:pPr algn="ctr"/>
            <a:r>
              <a:rPr lang="en-GB" dirty="0" smtClean="0"/>
              <a:t>Part 1: What is Nature Connectedness and what is it good for?</a:t>
            </a:r>
            <a:endParaRPr lang="en-GB" dirty="0"/>
          </a:p>
        </p:txBody>
      </p:sp>
    </p:spTree>
    <p:extLst>
      <p:ext uri="{BB962C8B-B14F-4D97-AF65-F5344CB8AC3E}">
        <p14:creationId xmlns:p14="http://schemas.microsoft.com/office/powerpoint/2010/main" val="4117563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Beauty</a:t>
            </a:r>
            <a:endParaRPr lang="en-GB" dirty="0"/>
          </a:p>
        </p:txBody>
      </p:sp>
      <p:sp>
        <p:nvSpPr>
          <p:cNvPr id="3" name="Content Placeholder 2"/>
          <p:cNvSpPr>
            <a:spLocks noGrp="1"/>
          </p:cNvSpPr>
          <p:nvPr>
            <p:ph idx="1"/>
          </p:nvPr>
        </p:nvSpPr>
        <p:spPr>
          <a:xfrm>
            <a:off x="5384800" y="1193883"/>
            <a:ext cx="5969000" cy="4761979"/>
          </a:xfrm>
        </p:spPr>
        <p:txBody>
          <a:bodyPr/>
          <a:lstStyle/>
          <a:p>
            <a:pPr marL="1028700" lvl="1" indent="-342900"/>
            <a:r>
              <a:rPr lang="en-GB" sz="2800" dirty="0" smtClean="0"/>
              <a:t>What is it?</a:t>
            </a:r>
          </a:p>
          <a:p>
            <a:pPr marL="1485900" lvl="2" indent="-342900"/>
            <a:r>
              <a:rPr lang="en-GB" sz="1800" dirty="0" smtClean="0"/>
              <a:t>Going beyond passive viewing of nature</a:t>
            </a:r>
          </a:p>
          <a:p>
            <a:pPr marL="1485900" lvl="2" indent="-342900"/>
            <a:r>
              <a:rPr lang="en-GB" sz="1800" dirty="0" smtClean="0"/>
              <a:t>Noticing the beauty in nature and appreciating it every day</a:t>
            </a:r>
          </a:p>
          <a:p>
            <a:pPr marL="1028700" lvl="1" indent="-342900"/>
            <a:endParaRPr lang="en-GB" sz="1800" dirty="0" smtClean="0"/>
          </a:p>
          <a:p>
            <a:pPr marL="1028700" lvl="1" indent="-342900"/>
            <a:r>
              <a:rPr lang="en-GB" sz="1800" dirty="0"/>
              <a:t> </a:t>
            </a:r>
            <a:r>
              <a:rPr lang="en-GB" sz="2800" dirty="0" smtClean="0"/>
              <a:t>Things you can try:</a:t>
            </a:r>
          </a:p>
          <a:p>
            <a:pPr marL="1485900" lvl="2" indent="-342900"/>
            <a:r>
              <a:rPr lang="en-GB" sz="1800" dirty="0" smtClean="0"/>
              <a:t>Create some wild art</a:t>
            </a:r>
          </a:p>
          <a:p>
            <a:pPr marL="1485900" lvl="2" indent="-342900"/>
            <a:r>
              <a:rPr lang="en-GB" sz="1800" dirty="0" smtClean="0"/>
              <a:t>Paint the amazing colours of insects</a:t>
            </a:r>
          </a:p>
          <a:p>
            <a:pPr marL="1485900" lvl="2" indent="-342900"/>
            <a:r>
              <a:rPr lang="en-GB" sz="1800" dirty="0" smtClean="0"/>
              <a:t>Take a photo of a flower</a:t>
            </a:r>
          </a:p>
          <a:p>
            <a:pPr marL="1485900" lvl="2" indent="-342900"/>
            <a:r>
              <a:rPr lang="en-GB" sz="1800" dirty="0" smtClean="0"/>
              <a:t>Visit a place with a wonderful view</a:t>
            </a:r>
            <a:endParaRPr lang="en-GB" sz="1800" dirty="0"/>
          </a:p>
        </p:txBody>
      </p:sp>
    </p:spTree>
    <p:extLst>
      <p:ext uri="{BB962C8B-B14F-4D97-AF65-F5344CB8AC3E}">
        <p14:creationId xmlns:p14="http://schemas.microsoft.com/office/powerpoint/2010/main" val="291985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Meaning</a:t>
            </a:r>
            <a:endParaRPr lang="en-GB" dirty="0"/>
          </a:p>
        </p:txBody>
      </p:sp>
      <p:sp>
        <p:nvSpPr>
          <p:cNvPr id="3" name="Content Placeholder 2"/>
          <p:cNvSpPr>
            <a:spLocks noGrp="1"/>
          </p:cNvSpPr>
          <p:nvPr>
            <p:ph idx="1"/>
          </p:nvPr>
        </p:nvSpPr>
        <p:spPr>
          <a:xfrm>
            <a:off x="5384800" y="1193883"/>
            <a:ext cx="5969000" cy="4761979"/>
          </a:xfrm>
        </p:spPr>
        <p:txBody>
          <a:bodyPr/>
          <a:lstStyle/>
          <a:p>
            <a:pPr marL="1028700" lvl="1" indent="-342900"/>
            <a:r>
              <a:rPr lang="en-GB" sz="2800" dirty="0" smtClean="0"/>
              <a:t>What is it?</a:t>
            </a:r>
          </a:p>
          <a:p>
            <a:pPr marL="1485900" lvl="2" indent="-342900"/>
            <a:r>
              <a:rPr lang="en-GB" sz="1800" dirty="0" smtClean="0"/>
              <a:t>Moving away from isolating nature as something we are in</a:t>
            </a:r>
          </a:p>
          <a:p>
            <a:pPr marL="1485900" lvl="2" indent="-342900"/>
            <a:r>
              <a:rPr lang="en-GB" sz="1800" dirty="0" smtClean="0"/>
              <a:t>Nature bringing meaning to our lives; celebrating the mystery, signs and cycles of nature</a:t>
            </a:r>
          </a:p>
          <a:p>
            <a:pPr marL="1028700" lvl="1" indent="-342900"/>
            <a:endParaRPr lang="en-GB" sz="1800" dirty="0" smtClean="0"/>
          </a:p>
          <a:p>
            <a:pPr marL="1028700" lvl="1" indent="-342900"/>
            <a:r>
              <a:rPr lang="en-GB" sz="1800" dirty="0"/>
              <a:t> </a:t>
            </a:r>
            <a:r>
              <a:rPr lang="en-GB" sz="2800" dirty="0" smtClean="0"/>
              <a:t>Things you can try:</a:t>
            </a:r>
          </a:p>
          <a:p>
            <a:pPr marL="1485900" lvl="2" indent="-342900"/>
            <a:r>
              <a:rPr lang="en-GB" sz="1800" dirty="0" smtClean="0"/>
              <a:t>Create a story about a tree</a:t>
            </a:r>
          </a:p>
          <a:p>
            <a:pPr marL="1485900" lvl="2" indent="-342900"/>
            <a:r>
              <a:rPr lang="en-GB" sz="1800" dirty="0" smtClean="0"/>
              <a:t>Map the journey of a bee</a:t>
            </a:r>
          </a:p>
          <a:p>
            <a:pPr marL="1485900" lvl="2" indent="-342900"/>
            <a:r>
              <a:rPr lang="en-GB" sz="1800" dirty="0" smtClean="0"/>
              <a:t>Celebrate the longest day, the first swallow of summer or the first fall of leaves</a:t>
            </a:r>
          </a:p>
          <a:p>
            <a:pPr marL="1485900" lvl="2" indent="-342900"/>
            <a:r>
              <a:rPr lang="en-GB" sz="1800" dirty="0" smtClean="0"/>
              <a:t>Letting nature be your story</a:t>
            </a:r>
          </a:p>
          <a:p>
            <a:pPr marL="1485900" lvl="2" indent="-342900"/>
            <a:endParaRPr lang="en-GB" sz="1800" dirty="0"/>
          </a:p>
        </p:txBody>
      </p:sp>
    </p:spTree>
    <p:extLst>
      <p:ext uri="{BB962C8B-B14F-4D97-AF65-F5344CB8AC3E}">
        <p14:creationId xmlns:p14="http://schemas.microsoft.com/office/powerpoint/2010/main" val="152361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Compassion</a:t>
            </a:r>
            <a:endParaRPr lang="en-GB" dirty="0"/>
          </a:p>
        </p:txBody>
      </p:sp>
      <p:sp>
        <p:nvSpPr>
          <p:cNvPr id="3" name="Content Placeholder 2"/>
          <p:cNvSpPr>
            <a:spLocks noGrp="1"/>
          </p:cNvSpPr>
          <p:nvPr>
            <p:ph idx="1"/>
          </p:nvPr>
        </p:nvSpPr>
        <p:spPr>
          <a:xfrm>
            <a:off x="5384800" y="1193883"/>
            <a:ext cx="5969000" cy="4761979"/>
          </a:xfrm>
        </p:spPr>
        <p:txBody>
          <a:bodyPr/>
          <a:lstStyle/>
          <a:p>
            <a:pPr marL="1028700" lvl="1" indent="-342900"/>
            <a:r>
              <a:rPr lang="en-GB" sz="2800" dirty="0" smtClean="0"/>
              <a:t>What is it?</a:t>
            </a:r>
          </a:p>
          <a:p>
            <a:pPr marL="1485900" lvl="2" indent="-342900"/>
            <a:r>
              <a:rPr lang="en-GB" sz="1800" dirty="0" smtClean="0"/>
              <a:t>Moving beyond a purely anthropocentric focus</a:t>
            </a:r>
          </a:p>
          <a:p>
            <a:pPr marL="1485900" lvl="2" indent="-342900"/>
            <a:r>
              <a:rPr lang="en-GB" sz="1800" dirty="0" smtClean="0"/>
              <a:t>Caring and taking action for nature by embracing our similarity with our natural family</a:t>
            </a:r>
          </a:p>
          <a:p>
            <a:pPr marL="1028700" lvl="1" indent="-342900"/>
            <a:endParaRPr lang="en-GB" sz="1800" dirty="0" smtClean="0"/>
          </a:p>
          <a:p>
            <a:pPr marL="1028700" lvl="1" indent="-342900"/>
            <a:r>
              <a:rPr lang="en-GB" sz="1800" dirty="0"/>
              <a:t> </a:t>
            </a:r>
            <a:r>
              <a:rPr lang="en-GB" sz="2800" dirty="0" smtClean="0"/>
              <a:t>Things you can try:</a:t>
            </a:r>
          </a:p>
          <a:p>
            <a:pPr marL="1485900" lvl="2" indent="-342900"/>
            <a:r>
              <a:rPr lang="en-GB" sz="1800" dirty="0" smtClean="0"/>
              <a:t>Feed the birds</a:t>
            </a:r>
          </a:p>
          <a:p>
            <a:pPr marL="1485900" lvl="2" indent="-342900"/>
            <a:r>
              <a:rPr lang="en-GB" sz="1800" dirty="0" smtClean="0"/>
              <a:t>Plant some wildflowers</a:t>
            </a:r>
          </a:p>
          <a:p>
            <a:pPr marL="1485900" lvl="2" indent="-342900"/>
            <a:r>
              <a:rPr lang="en-GB" sz="1800" dirty="0" smtClean="0"/>
              <a:t>Take part in a beach clean</a:t>
            </a:r>
          </a:p>
          <a:p>
            <a:pPr marL="1485900" lvl="2" indent="-342900"/>
            <a:r>
              <a:rPr lang="en-GB" sz="1800" dirty="0" smtClean="0"/>
              <a:t>Put up a nest box</a:t>
            </a:r>
          </a:p>
          <a:p>
            <a:pPr marL="1485900" lvl="2" indent="-342900"/>
            <a:r>
              <a:rPr lang="en-GB" sz="1800" dirty="0" smtClean="0"/>
              <a:t>Watch a wild family grow</a:t>
            </a:r>
          </a:p>
          <a:p>
            <a:pPr marL="1485900" lvl="2" indent="-342900"/>
            <a:r>
              <a:rPr lang="en-GB" sz="1800" dirty="0" smtClean="0"/>
              <a:t>Support conservation charities or buy eco-friendly products </a:t>
            </a:r>
            <a:endParaRPr lang="en-GB" sz="1800" dirty="0"/>
          </a:p>
        </p:txBody>
      </p:sp>
    </p:spTree>
    <p:extLst>
      <p:ext uri="{BB962C8B-B14F-4D97-AF65-F5344CB8AC3E}">
        <p14:creationId xmlns:p14="http://schemas.microsoft.com/office/powerpoint/2010/main" val="137722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044" y="0"/>
            <a:ext cx="10334956" cy="6858000"/>
          </a:xfrm>
          <a:prstGeom prst="rect">
            <a:avLst/>
          </a:prstGeom>
        </p:spPr>
      </p:pic>
      <p:sp>
        <p:nvSpPr>
          <p:cNvPr id="2" name="Title 1"/>
          <p:cNvSpPr>
            <a:spLocks noGrp="1"/>
          </p:cNvSpPr>
          <p:nvPr>
            <p:ph type="title"/>
          </p:nvPr>
        </p:nvSpPr>
        <p:spPr/>
        <p:txBody>
          <a:bodyPr/>
          <a:lstStyle/>
          <a:p>
            <a:r>
              <a:rPr lang="en-GB" dirty="0" smtClean="0">
                <a:solidFill>
                  <a:schemeClr val="bg1"/>
                </a:solidFill>
              </a:rPr>
              <a:t>What are not Pathways</a:t>
            </a:r>
            <a:endParaRPr lang="en-GB" dirty="0">
              <a:solidFill>
                <a:schemeClr val="bg1"/>
              </a:solidFill>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800" dirty="0" smtClean="0">
                <a:solidFill>
                  <a:schemeClr val="bg1"/>
                </a:solidFill>
              </a:rPr>
              <a:t>Using nature purely for survival needs</a:t>
            </a:r>
          </a:p>
          <a:p>
            <a:pPr marL="342900" indent="-342900">
              <a:buFont typeface="Arial" panose="020B0604020202020204" pitchFamily="34" charset="0"/>
              <a:buChar char="•"/>
            </a:pPr>
            <a:endParaRPr lang="en-GB" sz="2800" dirty="0" smtClean="0">
              <a:solidFill>
                <a:schemeClr val="bg1"/>
              </a:solidFill>
            </a:endParaRPr>
          </a:p>
          <a:p>
            <a:pPr marL="342900" indent="-342900">
              <a:buFont typeface="Arial" panose="020B0604020202020204" pitchFamily="34" charset="0"/>
              <a:buChar char="•"/>
            </a:pPr>
            <a:r>
              <a:rPr lang="en-GB" sz="2800" dirty="0" smtClean="0">
                <a:solidFill>
                  <a:schemeClr val="bg1"/>
                </a:solidFill>
              </a:rPr>
              <a:t>Controlling or dominating nature</a:t>
            </a:r>
          </a:p>
          <a:p>
            <a:pPr marL="342900" indent="-342900">
              <a:buFont typeface="Arial" panose="020B0604020202020204" pitchFamily="34" charset="0"/>
              <a:buChar char="•"/>
            </a:pPr>
            <a:endParaRPr lang="en-GB" sz="2800" dirty="0" smtClean="0">
              <a:solidFill>
                <a:schemeClr val="bg1"/>
              </a:solidFill>
            </a:endParaRPr>
          </a:p>
          <a:p>
            <a:pPr marL="342900" indent="-342900">
              <a:buFont typeface="Arial" panose="020B0604020202020204" pitchFamily="34" charset="0"/>
              <a:buChar char="•"/>
            </a:pPr>
            <a:r>
              <a:rPr lang="en-GB" sz="2800" dirty="0" smtClean="0">
                <a:solidFill>
                  <a:schemeClr val="bg1"/>
                </a:solidFill>
              </a:rPr>
              <a:t>Studying nature for facts and figures </a:t>
            </a:r>
          </a:p>
          <a:p>
            <a:pPr marL="342900" indent="-342900">
              <a:buFont typeface="Arial" panose="020B0604020202020204" pitchFamily="34" charset="0"/>
              <a:buChar char="•"/>
            </a:pPr>
            <a:endParaRPr lang="en-GB" sz="2800" dirty="0" smtClean="0">
              <a:solidFill>
                <a:schemeClr val="bg1"/>
              </a:solidFill>
            </a:endParaRPr>
          </a:p>
          <a:p>
            <a:pPr marL="342900" indent="-342900">
              <a:buFont typeface="Arial" panose="020B0604020202020204" pitchFamily="34" charset="0"/>
              <a:buChar char="•"/>
            </a:pPr>
            <a:r>
              <a:rPr lang="en-GB" sz="2800" dirty="0" smtClean="0">
                <a:solidFill>
                  <a:schemeClr val="bg1"/>
                </a:solidFill>
              </a:rPr>
              <a:t>Avoiding nature or being fearful of it</a:t>
            </a:r>
            <a:endParaRPr lang="en-GB" sz="2800" dirty="0">
              <a:solidFill>
                <a:schemeClr val="bg1"/>
              </a:solidFill>
            </a:endParaRPr>
          </a:p>
        </p:txBody>
      </p:sp>
    </p:spTree>
    <p:extLst>
      <p:ext uri="{BB962C8B-B14F-4D97-AF65-F5344CB8AC3E}">
        <p14:creationId xmlns:p14="http://schemas.microsoft.com/office/powerpoint/2010/main" val="1983318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your Nature Story?</a:t>
            </a:r>
            <a:endParaRPr lang="en-GB" dirty="0"/>
          </a:p>
        </p:txBody>
      </p:sp>
      <p:sp>
        <p:nvSpPr>
          <p:cNvPr id="9" name="TextBox 8"/>
          <p:cNvSpPr txBox="1"/>
          <p:nvPr/>
        </p:nvSpPr>
        <p:spPr>
          <a:xfrm>
            <a:off x="2535382" y="1057016"/>
            <a:ext cx="3872562" cy="4985980"/>
          </a:xfrm>
          <a:prstGeom prst="rect">
            <a:avLst/>
          </a:prstGeom>
          <a:noFill/>
        </p:spPr>
        <p:txBody>
          <a:bodyPr wrap="square" rtlCol="0">
            <a:spAutoFit/>
          </a:bodyPr>
          <a:lstStyle/>
          <a:p>
            <a:r>
              <a:rPr lang="en-GB" sz="2000" b="1" dirty="0" smtClean="0"/>
              <a:t>Recall your favourite experience with nature:</a:t>
            </a:r>
          </a:p>
          <a:p>
            <a:endParaRPr lang="en-GB" sz="2000" dirty="0"/>
          </a:p>
          <a:p>
            <a:pPr marL="285750" indent="-285750">
              <a:buFont typeface="Arial" panose="020B0604020202020204" pitchFamily="34" charset="0"/>
              <a:buChar char="•"/>
            </a:pPr>
            <a:r>
              <a:rPr lang="en-GB" sz="2000" dirty="0" smtClean="0"/>
              <a:t>What could you see? (</a:t>
            </a:r>
            <a:r>
              <a:rPr lang="en-GB" sz="2000" b="1" dirty="0" smtClean="0"/>
              <a:t>Beauty</a:t>
            </a:r>
            <a:r>
              <a:rPr lang="en-GB" sz="2000" dirty="0" smtClean="0"/>
              <a:t>)</a:t>
            </a:r>
          </a:p>
          <a:p>
            <a:pPr marL="285750" indent="-285750">
              <a:buFont typeface="Arial" panose="020B0604020202020204" pitchFamily="34" charset="0"/>
              <a:buChar char="•"/>
            </a:pPr>
            <a:r>
              <a:rPr lang="en-GB" sz="2000" dirty="0" smtClean="0"/>
              <a:t>How did you feel? (</a:t>
            </a:r>
            <a:r>
              <a:rPr lang="en-GB" sz="2000" b="1" dirty="0" smtClean="0"/>
              <a:t>Emotion</a:t>
            </a:r>
            <a:r>
              <a:rPr lang="en-GB" sz="2000" dirty="0" smtClean="0"/>
              <a:t>)</a:t>
            </a:r>
          </a:p>
          <a:p>
            <a:pPr marL="285750" indent="-285750">
              <a:buFont typeface="Arial" panose="020B0604020202020204" pitchFamily="34" charset="0"/>
              <a:buChar char="•"/>
            </a:pPr>
            <a:r>
              <a:rPr lang="en-GB" sz="2000" dirty="0" smtClean="0"/>
              <a:t>What could you smell, touch or hear? (</a:t>
            </a:r>
            <a:r>
              <a:rPr lang="en-GB" sz="2000" b="1" dirty="0" smtClean="0"/>
              <a:t>Contact</a:t>
            </a:r>
            <a:r>
              <a:rPr lang="en-GB" sz="2000" dirty="0" smtClean="0"/>
              <a:t>)</a:t>
            </a:r>
            <a:endParaRPr lang="en-GB" sz="2000" dirty="0"/>
          </a:p>
          <a:p>
            <a:pPr marL="285750" indent="-285750">
              <a:buFont typeface="Arial" panose="020B0604020202020204" pitchFamily="34" charset="0"/>
              <a:buChar char="•"/>
            </a:pPr>
            <a:r>
              <a:rPr lang="en-GB" sz="2000" dirty="0" smtClean="0"/>
              <a:t>How important was the experience to you? (</a:t>
            </a:r>
            <a:r>
              <a:rPr lang="en-GB" sz="2000" b="1" dirty="0" smtClean="0"/>
              <a:t>Meaning</a:t>
            </a:r>
            <a:r>
              <a:rPr lang="en-GB" sz="2000" dirty="0" smtClean="0"/>
              <a:t>)</a:t>
            </a:r>
          </a:p>
          <a:p>
            <a:pPr marL="285750" indent="-285750">
              <a:buFont typeface="Arial" panose="020B0604020202020204" pitchFamily="34" charset="0"/>
              <a:buChar char="•"/>
            </a:pPr>
            <a:r>
              <a:rPr lang="en-GB" sz="2000" dirty="0" smtClean="0"/>
              <a:t>Did you feel that you and nature were similar? Did it inspire you to help it? (</a:t>
            </a:r>
            <a:r>
              <a:rPr lang="en-GB" sz="2000" b="1" dirty="0" smtClean="0"/>
              <a:t>Compassion</a:t>
            </a:r>
            <a:r>
              <a:rPr lang="en-GB" sz="2000" dirty="0" smtClean="0"/>
              <a:t>)</a:t>
            </a:r>
          </a:p>
          <a:p>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523" y="1057017"/>
            <a:ext cx="5311392" cy="4711486"/>
          </a:xfrm>
          <a:prstGeom prst="rect">
            <a:avLst/>
          </a:prstGeom>
        </p:spPr>
      </p:pic>
    </p:spTree>
    <p:extLst>
      <p:ext uri="{BB962C8B-B14F-4D97-AF65-F5344CB8AC3E}">
        <p14:creationId xmlns:p14="http://schemas.microsoft.com/office/powerpoint/2010/main" val="402576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he Pathway Framework</a:t>
            </a:r>
            <a:endParaRPr lang="en-GB" dirty="0"/>
          </a:p>
        </p:txBody>
      </p:sp>
      <p:pic>
        <p:nvPicPr>
          <p:cNvPr id="4" name="Picture 3"/>
          <p:cNvPicPr>
            <a:picLocks noChangeAspect="1"/>
          </p:cNvPicPr>
          <p:nvPr/>
        </p:nvPicPr>
        <p:blipFill>
          <a:blip r:embed="rId3"/>
          <a:stretch>
            <a:fillRect/>
          </a:stretch>
        </p:blipFill>
        <p:spPr>
          <a:xfrm>
            <a:off x="2226755" y="1290743"/>
            <a:ext cx="7353179" cy="5174221"/>
          </a:xfrm>
          <a:prstGeom prst="rect">
            <a:avLst/>
          </a:prstGeom>
        </p:spPr>
      </p:pic>
      <p:pic>
        <p:nvPicPr>
          <p:cNvPr id="5" name="Picture 4"/>
          <p:cNvPicPr>
            <a:picLocks noChangeAspect="1"/>
          </p:cNvPicPr>
          <p:nvPr/>
        </p:nvPicPr>
        <p:blipFill>
          <a:blip r:embed="rId4"/>
          <a:stretch>
            <a:fillRect/>
          </a:stretch>
        </p:blipFill>
        <p:spPr>
          <a:xfrm rot="310301">
            <a:off x="7921884" y="4065675"/>
            <a:ext cx="3483373" cy="2443785"/>
          </a:xfrm>
          <a:prstGeom prst="rect">
            <a:avLst/>
          </a:prstGeom>
        </p:spPr>
      </p:pic>
      <p:pic>
        <p:nvPicPr>
          <p:cNvPr id="6" name="Picture 5"/>
          <p:cNvPicPr>
            <a:picLocks noChangeAspect="1"/>
          </p:cNvPicPr>
          <p:nvPr/>
        </p:nvPicPr>
        <p:blipFill>
          <a:blip r:embed="rId5"/>
          <a:stretch>
            <a:fillRect/>
          </a:stretch>
        </p:blipFill>
        <p:spPr>
          <a:xfrm rot="21248506">
            <a:off x="7896592" y="569860"/>
            <a:ext cx="4153400" cy="2768335"/>
          </a:xfrm>
          <a:prstGeom prst="rect">
            <a:avLst/>
          </a:prstGeom>
        </p:spPr>
      </p:pic>
    </p:spTree>
    <p:extLst>
      <p:ext uri="{BB962C8B-B14F-4D97-AF65-F5344CB8AC3E}">
        <p14:creationId xmlns:p14="http://schemas.microsoft.com/office/powerpoint/2010/main" val="1338297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884" y="0"/>
            <a:ext cx="10453696" cy="6858000"/>
          </a:xfrm>
          <a:prstGeom prst="rect">
            <a:avLst/>
          </a:prstGeom>
        </p:spPr>
      </p:pic>
      <p:sp>
        <p:nvSpPr>
          <p:cNvPr id="2" name="Title 1"/>
          <p:cNvSpPr>
            <a:spLocks noGrp="1"/>
          </p:cNvSpPr>
          <p:nvPr>
            <p:ph type="title"/>
          </p:nvPr>
        </p:nvSpPr>
        <p:spPr>
          <a:solidFill>
            <a:schemeClr val="bg1">
              <a:alpha val="70000"/>
            </a:schemeClr>
          </a:solidFill>
        </p:spPr>
        <p:txBody>
          <a:bodyPr/>
          <a:lstStyle/>
          <a:p>
            <a:r>
              <a:rPr lang="en-GB" dirty="0" smtClean="0"/>
              <a:t>Key Contacts</a:t>
            </a:r>
            <a:endParaRPr lang="en-GB" dirty="0"/>
          </a:p>
        </p:txBody>
      </p:sp>
      <p:sp>
        <p:nvSpPr>
          <p:cNvPr id="3" name="Content Placeholder 2"/>
          <p:cNvSpPr>
            <a:spLocks noGrp="1"/>
          </p:cNvSpPr>
          <p:nvPr>
            <p:ph idx="1"/>
          </p:nvPr>
        </p:nvSpPr>
        <p:spPr>
          <a:solidFill>
            <a:schemeClr val="bg1">
              <a:alpha val="70000"/>
            </a:schemeClr>
          </a:solidFill>
        </p:spPr>
        <p:txBody>
          <a:bodyPr/>
          <a:lstStyle/>
          <a:p>
            <a:r>
              <a:rPr lang="en-GB" sz="2000" dirty="0" smtClean="0"/>
              <a:t>Dr Ryan Lumber </a:t>
            </a:r>
          </a:p>
          <a:p>
            <a:r>
              <a:rPr lang="en-GB" sz="2000" dirty="0" smtClean="0"/>
              <a:t>The University of Derby</a:t>
            </a:r>
          </a:p>
          <a:p>
            <a:r>
              <a:rPr lang="en-GB" sz="2000" dirty="0" smtClean="0">
                <a:hlinkClick r:id="rId4"/>
              </a:rPr>
              <a:t>r.lumber@derby.ac.uk</a:t>
            </a:r>
            <a:endParaRPr lang="en-GB" sz="2000" dirty="0" smtClean="0"/>
          </a:p>
          <a:p>
            <a:endParaRPr lang="en-GB" sz="2000" dirty="0"/>
          </a:p>
          <a:p>
            <a:r>
              <a:rPr lang="en-GB" sz="2000" dirty="0" smtClean="0"/>
              <a:t>Prof Miles Richardson</a:t>
            </a:r>
          </a:p>
          <a:p>
            <a:r>
              <a:rPr lang="en-GB" sz="2000" dirty="0" smtClean="0"/>
              <a:t>The University of Derby</a:t>
            </a:r>
          </a:p>
          <a:p>
            <a:r>
              <a:rPr lang="en-GB" sz="2000" dirty="0" smtClean="0">
                <a:hlinkClick r:id="rId5"/>
              </a:rPr>
              <a:t>m.richardson@derby.ac.uk</a:t>
            </a:r>
            <a:endParaRPr lang="en-GB" sz="2000" dirty="0" smtClean="0"/>
          </a:p>
          <a:p>
            <a:r>
              <a:rPr lang="en-GB" sz="2000" dirty="0">
                <a:hlinkClick r:id="rId6"/>
              </a:rPr>
              <a:t>https://findingnature.org.uk</a:t>
            </a:r>
            <a:r>
              <a:rPr lang="en-GB" sz="2000" dirty="0" smtClean="0">
                <a:hlinkClick r:id="rId6"/>
              </a:rPr>
              <a:t>/</a:t>
            </a:r>
            <a:endParaRPr lang="en-GB" sz="2000" dirty="0" smtClean="0"/>
          </a:p>
          <a:p>
            <a:endParaRPr lang="en-GB" sz="2000" dirty="0"/>
          </a:p>
          <a:p>
            <a:r>
              <a:rPr lang="en-GB" sz="2000" dirty="0" smtClean="0"/>
              <a:t>Martin Gilchrist</a:t>
            </a:r>
          </a:p>
          <a:p>
            <a:r>
              <a:rPr lang="en-GB" sz="2000" dirty="0" smtClean="0"/>
              <a:t>Natural England</a:t>
            </a:r>
          </a:p>
          <a:p>
            <a:r>
              <a:rPr lang="en-GB" sz="2000" dirty="0" smtClean="0">
                <a:hlinkClick r:id="rId7"/>
              </a:rPr>
              <a:t>Martin.Gilchrist@naturalengland.org.uk</a:t>
            </a:r>
            <a:r>
              <a:rPr lang="en-GB" sz="2000" dirty="0" smtClean="0"/>
              <a:t> </a:t>
            </a:r>
            <a:endParaRPr lang="en-GB" sz="2000" dirty="0"/>
          </a:p>
        </p:txBody>
      </p:sp>
    </p:spTree>
    <p:extLst>
      <p:ext uri="{BB962C8B-B14F-4D97-AF65-F5344CB8AC3E}">
        <p14:creationId xmlns:p14="http://schemas.microsoft.com/office/powerpoint/2010/main" val="3484964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1" y="0"/>
            <a:ext cx="10286999" cy="6858000"/>
          </a:xfrm>
          <a:prstGeom prst="rect">
            <a:avLst/>
          </a:prstGeom>
        </p:spPr>
      </p:pic>
      <p:sp>
        <p:nvSpPr>
          <p:cNvPr id="2" name="Title 1"/>
          <p:cNvSpPr>
            <a:spLocks noGrp="1"/>
          </p:cNvSpPr>
          <p:nvPr>
            <p:ph type="title"/>
          </p:nvPr>
        </p:nvSpPr>
        <p:spPr>
          <a:xfrm>
            <a:off x="2216763" y="304167"/>
            <a:ext cx="8940609" cy="595996"/>
          </a:xfrm>
        </p:spPr>
        <p:txBody>
          <a:bodyPr/>
          <a:lstStyle/>
          <a:p>
            <a:r>
              <a:rPr lang="en-GB" dirty="0" smtClean="0">
                <a:solidFill>
                  <a:schemeClr val="bg1"/>
                </a:solidFill>
              </a:rPr>
              <a:t>Thanks for Listening…</a:t>
            </a:r>
            <a:endParaRPr lang="en-GB" dirty="0">
              <a:solidFill>
                <a:schemeClr val="bg1"/>
              </a:solidFill>
            </a:endParaRPr>
          </a:p>
        </p:txBody>
      </p:sp>
      <p:sp>
        <p:nvSpPr>
          <p:cNvPr id="3" name="Content Placeholder 2"/>
          <p:cNvSpPr>
            <a:spLocks noGrp="1"/>
          </p:cNvSpPr>
          <p:nvPr>
            <p:ph idx="1"/>
          </p:nvPr>
        </p:nvSpPr>
        <p:spPr>
          <a:xfrm>
            <a:off x="6504283" y="1950079"/>
            <a:ext cx="4597210" cy="535736"/>
          </a:xfrm>
        </p:spPr>
        <p:txBody>
          <a:bodyPr/>
          <a:lstStyle/>
          <a:p>
            <a:r>
              <a:rPr lang="en-GB" sz="6600" dirty="0" smtClean="0">
                <a:solidFill>
                  <a:schemeClr val="bg1"/>
                </a:solidFill>
              </a:rPr>
              <a:t>Any questions? </a:t>
            </a:r>
            <a:endParaRPr lang="en-GB" sz="6600" dirty="0">
              <a:solidFill>
                <a:schemeClr val="bg1"/>
              </a:solidFill>
            </a:endParaRPr>
          </a:p>
        </p:txBody>
      </p:sp>
    </p:spTree>
    <p:extLst>
      <p:ext uri="{BB962C8B-B14F-4D97-AF65-F5344CB8AC3E}">
        <p14:creationId xmlns:p14="http://schemas.microsoft.com/office/powerpoint/2010/main" val="1145072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your Nature Story?</a:t>
            </a:r>
            <a:endParaRPr lang="en-GB" dirty="0"/>
          </a:p>
        </p:txBody>
      </p:sp>
      <p:sp>
        <p:nvSpPr>
          <p:cNvPr id="9" name="TextBox 8"/>
          <p:cNvSpPr txBox="1"/>
          <p:nvPr/>
        </p:nvSpPr>
        <p:spPr>
          <a:xfrm>
            <a:off x="2535382" y="1057016"/>
            <a:ext cx="2926080" cy="4985980"/>
          </a:xfrm>
          <a:prstGeom prst="rect">
            <a:avLst/>
          </a:prstGeom>
          <a:noFill/>
        </p:spPr>
        <p:txBody>
          <a:bodyPr wrap="square" rtlCol="0">
            <a:spAutoFit/>
          </a:bodyPr>
          <a:lstStyle/>
          <a:p>
            <a:r>
              <a:rPr lang="en-GB" sz="2000" b="1" dirty="0" smtClean="0"/>
              <a:t>Recall your favourite experience with nature:</a:t>
            </a:r>
          </a:p>
          <a:p>
            <a:endParaRPr lang="en-GB" sz="2000" dirty="0"/>
          </a:p>
          <a:p>
            <a:pPr marL="285750" indent="-285750">
              <a:buFont typeface="Arial" panose="020B0604020202020204" pitchFamily="34" charset="0"/>
              <a:buChar char="•"/>
            </a:pPr>
            <a:r>
              <a:rPr lang="en-GB" sz="2000" dirty="0" smtClean="0"/>
              <a:t>What could you see?</a:t>
            </a:r>
          </a:p>
          <a:p>
            <a:pPr marL="285750" indent="-285750">
              <a:buFont typeface="Arial" panose="020B0604020202020204" pitchFamily="34" charset="0"/>
              <a:buChar char="•"/>
            </a:pPr>
            <a:r>
              <a:rPr lang="en-GB" sz="2000" dirty="0" smtClean="0"/>
              <a:t>How did you feel?</a:t>
            </a:r>
          </a:p>
          <a:p>
            <a:pPr marL="285750" indent="-285750">
              <a:buFont typeface="Arial" panose="020B0604020202020204" pitchFamily="34" charset="0"/>
              <a:buChar char="•"/>
            </a:pPr>
            <a:r>
              <a:rPr lang="en-GB" sz="2000" dirty="0" smtClean="0"/>
              <a:t>What could you smell, touch or hear?</a:t>
            </a:r>
            <a:endParaRPr lang="en-GB" sz="2000" dirty="0"/>
          </a:p>
          <a:p>
            <a:pPr marL="285750" indent="-285750">
              <a:buFont typeface="Arial" panose="020B0604020202020204" pitchFamily="34" charset="0"/>
              <a:buChar char="•"/>
            </a:pPr>
            <a:r>
              <a:rPr lang="en-GB" sz="2000" dirty="0" smtClean="0"/>
              <a:t>How important was the experience to you?</a:t>
            </a:r>
          </a:p>
          <a:p>
            <a:pPr marL="285750" indent="-285750">
              <a:buFont typeface="Arial" panose="020B0604020202020204" pitchFamily="34" charset="0"/>
              <a:buChar char="•"/>
            </a:pPr>
            <a:r>
              <a:rPr lang="en-GB" sz="2000" dirty="0" smtClean="0"/>
              <a:t>Did you feel that you and nature were similar? Did it inspire you to help it?</a:t>
            </a:r>
          </a:p>
          <a:p>
            <a:endParaRPr lang="en-GB"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523" y="1057017"/>
            <a:ext cx="5311392" cy="4711486"/>
          </a:xfrm>
          <a:prstGeom prst="rect">
            <a:avLst/>
          </a:prstGeom>
        </p:spPr>
      </p:pic>
    </p:spTree>
    <p:extLst>
      <p:ext uri="{BB962C8B-B14F-4D97-AF65-F5344CB8AC3E}">
        <p14:creationId xmlns:p14="http://schemas.microsoft.com/office/powerpoint/2010/main" val="161257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94744" y="0"/>
            <a:ext cx="10297256" cy="6858000"/>
          </a:xfrm>
          <a:prstGeom prst="rect">
            <a:avLst/>
          </a:prstGeom>
        </p:spPr>
      </p:pic>
      <p:sp>
        <p:nvSpPr>
          <p:cNvPr id="2" name="Title 1"/>
          <p:cNvSpPr>
            <a:spLocks noGrp="1"/>
          </p:cNvSpPr>
          <p:nvPr>
            <p:ph type="title"/>
          </p:nvPr>
        </p:nvSpPr>
        <p:spPr/>
        <p:txBody>
          <a:bodyPr/>
          <a:lstStyle/>
          <a:p>
            <a:r>
              <a:rPr lang="en-GB" dirty="0" smtClean="0">
                <a:solidFill>
                  <a:schemeClr val="bg1"/>
                </a:solidFill>
              </a:rPr>
              <a:t>Nature Connectedness</a:t>
            </a:r>
            <a:endParaRPr lang="en-GB" dirty="0">
              <a:solidFill>
                <a:schemeClr val="bg1"/>
              </a:solidFill>
            </a:endParaRPr>
          </a:p>
        </p:txBody>
      </p:sp>
      <p:sp>
        <p:nvSpPr>
          <p:cNvPr id="5" name="Rectangle 4"/>
          <p:cNvSpPr/>
          <p:nvPr/>
        </p:nvSpPr>
        <p:spPr>
          <a:xfrm>
            <a:off x="2013527" y="1073835"/>
            <a:ext cx="6142182" cy="3293209"/>
          </a:xfrm>
          <a:prstGeom prst="rect">
            <a:avLst/>
          </a:prstGeom>
        </p:spPr>
        <p:txBody>
          <a:bodyPr wrap="square">
            <a:spAutoFit/>
          </a:bodyPr>
          <a:lstStyle/>
          <a:p>
            <a:pPr marL="457200" indent="-457200">
              <a:buFont typeface="Arial"/>
              <a:buChar char="•"/>
            </a:pPr>
            <a:r>
              <a:rPr lang="en-GB" sz="2400" dirty="0">
                <a:solidFill>
                  <a:srgbClr val="E0D7CA"/>
                </a:solidFill>
                <a:latin typeface="Calibri" panose="020F0502020204030204" pitchFamily="34" charset="0"/>
                <a:cs typeface="Calibri" panose="020F0502020204030204" pitchFamily="34" charset="0"/>
              </a:rPr>
              <a:t>More than simply exposure to, and contact with </a:t>
            </a:r>
            <a:r>
              <a:rPr lang="en-GB" sz="2400" dirty="0" smtClean="0">
                <a:solidFill>
                  <a:srgbClr val="E0D7CA"/>
                </a:solidFill>
                <a:latin typeface="Calibri" panose="020F0502020204030204" pitchFamily="34" charset="0"/>
                <a:cs typeface="Calibri" panose="020F0502020204030204" pitchFamily="34" charset="0"/>
              </a:rPr>
              <a:t>nature</a:t>
            </a:r>
          </a:p>
          <a:p>
            <a:pPr marL="457200" indent="-457200">
              <a:buFont typeface="Arial"/>
              <a:buChar char="•"/>
            </a:pPr>
            <a:r>
              <a:rPr lang="en-GB" sz="2400" dirty="0" smtClean="0">
                <a:solidFill>
                  <a:srgbClr val="E0D7CA"/>
                </a:solidFill>
                <a:latin typeface="Calibri" panose="020F0502020204030204" pitchFamily="34" charset="0"/>
                <a:cs typeface="Calibri" panose="020F0502020204030204" pitchFamily="34" charset="0"/>
              </a:rPr>
              <a:t>A </a:t>
            </a:r>
            <a:r>
              <a:rPr lang="en-GB" sz="2400" dirty="0">
                <a:solidFill>
                  <a:srgbClr val="E0D7CA"/>
                </a:solidFill>
                <a:latin typeface="Calibri" panose="020F0502020204030204" pitchFamily="34" charset="0"/>
                <a:cs typeface="Calibri" panose="020F0502020204030204" pitchFamily="34" charset="0"/>
              </a:rPr>
              <a:t>person’s sense of their relationship with </a:t>
            </a:r>
            <a:r>
              <a:rPr lang="en-GB" sz="2400" dirty="0" smtClean="0">
                <a:solidFill>
                  <a:srgbClr val="E0D7CA"/>
                </a:solidFill>
                <a:latin typeface="Calibri" panose="020F0502020204030204" pitchFamily="34" charset="0"/>
                <a:cs typeface="Calibri" panose="020F0502020204030204" pitchFamily="34" charset="0"/>
              </a:rPr>
              <a:t>nature</a:t>
            </a:r>
          </a:p>
          <a:p>
            <a:pPr marL="457200" indent="-457200">
              <a:buFont typeface="Arial"/>
              <a:buChar char="•"/>
            </a:pPr>
            <a:r>
              <a:rPr lang="en-GB" sz="2400" dirty="0" smtClean="0">
                <a:solidFill>
                  <a:srgbClr val="E0D7CA"/>
                </a:solidFill>
                <a:latin typeface="Calibri" panose="020F0502020204030204" pitchFamily="34" charset="0"/>
                <a:cs typeface="Calibri" panose="020F0502020204030204" pitchFamily="34" charset="0"/>
              </a:rPr>
              <a:t>All of nature has value beyond its use by humanity with people part of a 	           wider natural community 			  but not superior to it</a:t>
            </a:r>
            <a:endParaRPr lang="en-GB" sz="2400" dirty="0">
              <a:solidFill>
                <a:srgbClr val="E0D7CA"/>
              </a:solidFill>
              <a:latin typeface="Calibri" panose="020F0502020204030204" pitchFamily="34" charset="0"/>
              <a:cs typeface="Calibri" panose="020F0502020204030204" pitchFamily="34" charset="0"/>
            </a:endParaRPr>
          </a:p>
          <a:p>
            <a:pPr marL="457200" indent="-457200">
              <a:buFont typeface="Arial"/>
              <a:buChar char="•"/>
            </a:pPr>
            <a:endParaRPr lang="en-GB" sz="1600" dirty="0">
              <a:solidFill>
                <a:srgbClr val="E0D7C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3094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94744" y="0"/>
            <a:ext cx="10297256" cy="6858000"/>
          </a:xfrm>
          <a:prstGeom prst="rect">
            <a:avLst/>
          </a:prstGeom>
        </p:spPr>
      </p:pic>
      <p:sp>
        <p:nvSpPr>
          <p:cNvPr id="2" name="Title 1"/>
          <p:cNvSpPr>
            <a:spLocks noGrp="1"/>
          </p:cNvSpPr>
          <p:nvPr>
            <p:ph type="title"/>
          </p:nvPr>
        </p:nvSpPr>
        <p:spPr/>
        <p:txBody>
          <a:bodyPr/>
          <a:lstStyle/>
          <a:p>
            <a:r>
              <a:rPr lang="en-GB" dirty="0" smtClean="0">
                <a:solidFill>
                  <a:schemeClr val="bg1"/>
                </a:solidFill>
              </a:rPr>
              <a:t>Nature Connectedness</a:t>
            </a:r>
            <a:endParaRPr lang="en-GB" dirty="0">
              <a:solidFill>
                <a:schemeClr val="bg1"/>
              </a:solidFill>
            </a:endParaRPr>
          </a:p>
        </p:txBody>
      </p:sp>
      <p:sp>
        <p:nvSpPr>
          <p:cNvPr id="5" name="Rectangle 4"/>
          <p:cNvSpPr/>
          <p:nvPr/>
        </p:nvSpPr>
        <p:spPr>
          <a:xfrm>
            <a:off x="2013527" y="1073835"/>
            <a:ext cx="6142182" cy="2554545"/>
          </a:xfrm>
          <a:prstGeom prst="rect">
            <a:avLst/>
          </a:prstGeom>
        </p:spPr>
        <p:txBody>
          <a:bodyPr wrap="square">
            <a:spAutoFit/>
          </a:bodyPr>
          <a:lstStyle/>
          <a:p>
            <a:pPr marL="457200" indent="-457200">
              <a:buFont typeface="Arial"/>
              <a:buChar char="•"/>
            </a:pPr>
            <a:r>
              <a:rPr lang="en-GB" sz="2400" dirty="0">
                <a:solidFill>
                  <a:srgbClr val="E0D7CA"/>
                </a:solidFill>
                <a:latin typeface="Calibri" panose="020F0502020204030204" pitchFamily="34" charset="0"/>
                <a:cs typeface="Calibri" panose="020F0502020204030204" pitchFamily="34" charset="0"/>
              </a:rPr>
              <a:t>Comprised of our thoughts, emotions, personality and experiences</a:t>
            </a:r>
          </a:p>
          <a:p>
            <a:pPr marL="457200" indent="-457200">
              <a:buFont typeface="Arial"/>
              <a:buChar char="•"/>
            </a:pPr>
            <a:r>
              <a:rPr lang="en-GB" sz="2400" dirty="0" smtClean="0">
                <a:solidFill>
                  <a:srgbClr val="E0D7CA"/>
                </a:solidFill>
                <a:latin typeface="Calibri" panose="020F0502020204030204" pitchFamily="34" charset="0"/>
                <a:cs typeface="Calibri" panose="020F0502020204030204" pitchFamily="34" charset="0"/>
              </a:rPr>
              <a:t>An </a:t>
            </a:r>
            <a:r>
              <a:rPr lang="en-GB" sz="2400" dirty="0">
                <a:solidFill>
                  <a:srgbClr val="E0D7CA"/>
                </a:solidFill>
                <a:latin typeface="Calibri" panose="020F0502020204030204" pitchFamily="34" charset="0"/>
                <a:cs typeface="Calibri" panose="020F0502020204030204" pitchFamily="34" charset="0"/>
              </a:rPr>
              <a:t>internationally recognised psychological </a:t>
            </a:r>
            <a:r>
              <a:rPr lang="en-GB" sz="2400" dirty="0" smtClean="0">
                <a:solidFill>
                  <a:srgbClr val="E0D7CA"/>
                </a:solidFill>
                <a:latin typeface="Calibri" panose="020F0502020204030204" pitchFamily="34" charset="0"/>
                <a:cs typeface="Calibri" panose="020F0502020204030204" pitchFamily="34" charset="0"/>
              </a:rPr>
              <a:t>construct</a:t>
            </a:r>
          </a:p>
          <a:p>
            <a:pPr marL="457200" indent="-457200">
              <a:buFont typeface="Arial"/>
              <a:buChar char="•"/>
            </a:pPr>
            <a:r>
              <a:rPr lang="en-GB" sz="2400" b="1" u="sng" dirty="0" smtClean="0">
                <a:solidFill>
                  <a:srgbClr val="E0D7CA"/>
                </a:solidFill>
                <a:latin typeface="Calibri" panose="020F0502020204030204" pitchFamily="34" charset="0"/>
                <a:cs typeface="Calibri" panose="020F0502020204030204" pitchFamily="34" charset="0"/>
              </a:rPr>
              <a:t>Measurable </a:t>
            </a:r>
            <a:r>
              <a:rPr lang="en-GB" sz="2400" b="1" u="sng" dirty="0">
                <a:solidFill>
                  <a:srgbClr val="E0D7CA"/>
                </a:solidFill>
                <a:latin typeface="Calibri" panose="020F0502020204030204" pitchFamily="34" charset="0"/>
                <a:cs typeface="Calibri" panose="020F0502020204030204" pitchFamily="34" charset="0"/>
              </a:rPr>
              <a:t>&amp; </a:t>
            </a:r>
            <a:r>
              <a:rPr lang="en-GB" sz="2400" b="1" u="sng" dirty="0" smtClean="0">
                <a:solidFill>
                  <a:srgbClr val="E0D7CA"/>
                </a:solidFill>
                <a:latin typeface="Calibri" panose="020F0502020204030204" pitchFamily="34" charset="0"/>
                <a:cs typeface="Calibri" panose="020F0502020204030204" pitchFamily="34" charset="0"/>
              </a:rPr>
              <a:t>malleable</a:t>
            </a:r>
          </a:p>
          <a:p>
            <a:pPr marL="457200" indent="-457200">
              <a:buFont typeface="Arial"/>
              <a:buChar char="•"/>
            </a:pPr>
            <a:endParaRPr lang="en-GB" sz="2400" b="1" u="sng" dirty="0">
              <a:solidFill>
                <a:srgbClr val="E0D7CA"/>
              </a:solidFill>
              <a:latin typeface="Calibri" panose="020F0502020204030204" pitchFamily="34" charset="0"/>
              <a:cs typeface="Calibri" panose="020F0502020204030204" pitchFamily="34" charset="0"/>
            </a:endParaRPr>
          </a:p>
          <a:p>
            <a:pPr marL="457200" indent="-457200">
              <a:buFont typeface="Arial"/>
              <a:buChar char="•"/>
            </a:pPr>
            <a:endParaRPr lang="en-GB" sz="1600" dirty="0">
              <a:solidFill>
                <a:srgbClr val="E0D7C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2091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Nature Connectedness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190" y="961122"/>
            <a:ext cx="8352990" cy="5500682"/>
          </a:xfrm>
          <a:prstGeom prst="rect">
            <a:avLst/>
          </a:prstGeom>
        </p:spPr>
      </p:pic>
    </p:spTree>
    <p:extLst>
      <p:ext uri="{BB962C8B-B14F-4D97-AF65-F5344CB8AC3E}">
        <p14:creationId xmlns:p14="http://schemas.microsoft.com/office/powerpoint/2010/main" val="885840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Teenage Dip</a:t>
            </a:r>
            <a:endParaRPr lang="en-GB" dirty="0"/>
          </a:p>
        </p:txBody>
      </p:sp>
      <p:pic>
        <p:nvPicPr>
          <p:cNvPr id="5" name="Picture 4"/>
          <p:cNvPicPr>
            <a:picLocks noChangeAspect="1"/>
          </p:cNvPicPr>
          <p:nvPr/>
        </p:nvPicPr>
        <p:blipFill>
          <a:blip r:embed="rId3"/>
          <a:stretch>
            <a:fillRect/>
          </a:stretch>
        </p:blipFill>
        <p:spPr>
          <a:xfrm>
            <a:off x="2413190" y="961122"/>
            <a:ext cx="8522715" cy="5532042"/>
          </a:xfrm>
          <a:prstGeom prst="rect">
            <a:avLst/>
          </a:prstGeom>
        </p:spPr>
      </p:pic>
      <p:sp>
        <p:nvSpPr>
          <p:cNvPr id="4" name="TextBox 3"/>
          <p:cNvSpPr txBox="1"/>
          <p:nvPr/>
        </p:nvSpPr>
        <p:spPr>
          <a:xfrm>
            <a:off x="4485529" y="1557118"/>
            <a:ext cx="2189019" cy="923330"/>
          </a:xfrm>
          <a:prstGeom prst="rect">
            <a:avLst/>
          </a:prstGeom>
          <a:solidFill>
            <a:schemeClr val="bg1"/>
          </a:solidFill>
          <a:ln>
            <a:solidFill>
              <a:schemeClr val="tx1"/>
            </a:solidFill>
          </a:ln>
        </p:spPr>
        <p:txBody>
          <a:bodyPr wrap="square" rtlCol="0">
            <a:spAutoFit/>
          </a:bodyPr>
          <a:lstStyle/>
          <a:p>
            <a:r>
              <a:rPr lang="en-GB" dirty="0" smtClean="0"/>
              <a:t>Where Pro-Nature behaviours are more likely</a:t>
            </a:r>
            <a:endParaRPr lang="en-GB" dirty="0"/>
          </a:p>
        </p:txBody>
      </p:sp>
      <p:sp>
        <p:nvSpPr>
          <p:cNvPr id="3" name="Right Arrow 2"/>
          <p:cNvSpPr/>
          <p:nvPr/>
        </p:nvSpPr>
        <p:spPr>
          <a:xfrm rot="11872326">
            <a:off x="3336002" y="1221497"/>
            <a:ext cx="1116950" cy="38792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87156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this matter?</a:t>
            </a:r>
            <a:endParaRPr lang="en-GB" dirty="0"/>
          </a:p>
        </p:txBody>
      </p:sp>
      <p:sp>
        <p:nvSpPr>
          <p:cNvPr id="3" name="Content Placeholder 2"/>
          <p:cNvSpPr>
            <a:spLocks noGrp="1"/>
          </p:cNvSpPr>
          <p:nvPr>
            <p:ph idx="1"/>
          </p:nvPr>
        </p:nvSpPr>
        <p:spPr>
          <a:xfrm>
            <a:off x="2413190" y="1045530"/>
            <a:ext cx="8940610" cy="4761979"/>
          </a:xfrm>
        </p:spPr>
        <p:txBody>
          <a:bodyPr/>
          <a:lstStyle/>
          <a:p>
            <a:endParaRPr lang="en-GB" dirty="0" smtClean="0"/>
          </a:p>
          <a:p>
            <a:endParaRPr lang="en-GB" dirty="0"/>
          </a:p>
          <a:p>
            <a:endParaRPr lang="en-GB" dirty="0" smtClean="0"/>
          </a:p>
          <a:p>
            <a:endParaRPr lang="en-GB" dirty="0"/>
          </a:p>
          <a:p>
            <a:endParaRPr lang="en-GB" dirty="0" smtClean="0"/>
          </a:p>
          <a:p>
            <a:r>
              <a:rPr lang="en-GB" dirty="0" smtClean="0"/>
              <a:t>      Health			Wellbeing	 	       Pro-nature 							       outcomes</a:t>
            </a:r>
          </a:p>
          <a:p>
            <a:endParaRPr lang="en-GB" dirty="0" smtClean="0"/>
          </a:p>
          <a:p>
            <a:pPr algn="ctr"/>
            <a:r>
              <a:rPr lang="en-GB" b="1" dirty="0" smtClean="0"/>
              <a:t>Nature Connectedness is good for the wellbeing of all of nature (humanity included!)</a:t>
            </a:r>
            <a:endParaRPr lang="en-GB"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589" y="1690828"/>
            <a:ext cx="2168471" cy="1440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639" y="1690828"/>
            <a:ext cx="2163380" cy="1440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1599" y="1690828"/>
            <a:ext cx="2189074" cy="1440000"/>
          </a:xfrm>
          <a:prstGeom prst="rect">
            <a:avLst/>
          </a:prstGeom>
        </p:spPr>
      </p:pic>
    </p:spTree>
    <p:extLst>
      <p:ext uri="{BB962C8B-B14F-4D97-AF65-F5344CB8AC3E}">
        <p14:creationId xmlns:p14="http://schemas.microsoft.com/office/powerpoint/2010/main" val="3914284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758" y="0"/>
            <a:ext cx="10337241" cy="6858000"/>
          </a:xfrm>
          <a:prstGeom prst="rect">
            <a:avLst/>
          </a:prstGeom>
        </p:spPr>
      </p:pic>
      <p:sp>
        <p:nvSpPr>
          <p:cNvPr id="2" name="Title 1"/>
          <p:cNvSpPr>
            <a:spLocks noGrp="1"/>
          </p:cNvSpPr>
          <p:nvPr>
            <p:ph type="title"/>
          </p:nvPr>
        </p:nvSpPr>
        <p:spPr/>
        <p:txBody>
          <a:bodyPr/>
          <a:lstStyle/>
          <a:p>
            <a:r>
              <a:rPr lang="en-GB" dirty="0" smtClean="0">
                <a:solidFill>
                  <a:schemeClr val="bg1"/>
                </a:solidFill>
              </a:rPr>
              <a:t>Health</a:t>
            </a:r>
            <a:endParaRPr lang="en-GB" dirty="0">
              <a:solidFill>
                <a:schemeClr val="bg1"/>
              </a:solidFill>
            </a:endParaRPr>
          </a:p>
        </p:txBody>
      </p:sp>
      <p:sp>
        <p:nvSpPr>
          <p:cNvPr id="3" name="Content Placeholder 2"/>
          <p:cNvSpPr>
            <a:spLocks noGrp="1"/>
          </p:cNvSpPr>
          <p:nvPr>
            <p:ph idx="1"/>
          </p:nvPr>
        </p:nvSpPr>
        <p:spPr>
          <a:xfrm>
            <a:off x="2413189" y="1196940"/>
            <a:ext cx="4227756" cy="4761979"/>
          </a:xfrm>
        </p:spPr>
        <p:txBody>
          <a:bodyPr/>
          <a:lstStyle/>
          <a:p>
            <a:pPr marL="457200" indent="-457200">
              <a:buFont typeface="Arial" panose="020B0604020202020204" pitchFamily="34" charset="0"/>
              <a:buChar char="•"/>
            </a:pPr>
            <a:r>
              <a:rPr lang="en-GB" dirty="0" smtClean="0">
                <a:solidFill>
                  <a:schemeClr val="bg1"/>
                </a:solidFill>
              </a:rPr>
              <a:t>If you are connected, you are more likely to spend time in nature so you can gain direct benefits to your health</a:t>
            </a:r>
          </a:p>
          <a:p>
            <a:pPr marL="457200" indent="-457200">
              <a:buFont typeface="Arial" panose="020B0604020202020204" pitchFamily="34" charset="0"/>
              <a:buChar char="•"/>
            </a:pPr>
            <a:r>
              <a:rPr lang="en-GB" dirty="0">
                <a:solidFill>
                  <a:schemeClr val="bg1"/>
                </a:solidFill>
              </a:rPr>
              <a:t>Nature Connection has been linked with the </a:t>
            </a:r>
            <a:r>
              <a:rPr lang="en-GB" b="1" u="sng" dirty="0">
                <a:solidFill>
                  <a:schemeClr val="bg1"/>
                </a:solidFill>
              </a:rPr>
              <a:t>ability to </a:t>
            </a:r>
            <a:r>
              <a:rPr lang="en-GB" b="1" u="sng" dirty="0" smtClean="0">
                <a:solidFill>
                  <a:schemeClr val="bg1"/>
                </a:solidFill>
              </a:rPr>
              <a:t>cope </a:t>
            </a:r>
            <a:r>
              <a:rPr lang="en-GB" dirty="0">
                <a:solidFill>
                  <a:schemeClr val="bg1"/>
                </a:solidFill>
              </a:rPr>
              <a:t>leading to better immune system </a:t>
            </a:r>
            <a:r>
              <a:rPr lang="en-GB" dirty="0" smtClean="0">
                <a:solidFill>
                  <a:schemeClr val="bg1"/>
                </a:solidFill>
              </a:rPr>
              <a:t>functioning </a:t>
            </a:r>
            <a:r>
              <a:rPr lang="en-GB" dirty="0">
                <a:solidFill>
                  <a:schemeClr val="bg1"/>
                </a:solidFill>
              </a:rPr>
              <a:t>that is suggested to account </a:t>
            </a:r>
            <a:r>
              <a:rPr lang="en-GB" dirty="0" smtClean="0">
                <a:solidFill>
                  <a:schemeClr val="bg1"/>
                </a:solidFill>
              </a:rPr>
              <a:t>for </a:t>
            </a:r>
            <a:r>
              <a:rPr lang="en-GB" dirty="0">
                <a:solidFill>
                  <a:schemeClr val="bg1"/>
                </a:solidFill>
              </a:rPr>
              <a:t>many health-related </a:t>
            </a:r>
            <a:r>
              <a:rPr lang="en-GB" dirty="0" smtClean="0">
                <a:solidFill>
                  <a:schemeClr val="bg1"/>
                </a:solidFill>
              </a:rPr>
              <a:t>benefits </a:t>
            </a:r>
            <a:r>
              <a:rPr lang="en-GB" dirty="0">
                <a:solidFill>
                  <a:schemeClr val="bg1"/>
                </a:solidFill>
              </a:rPr>
              <a:t>from nature</a:t>
            </a:r>
          </a:p>
          <a:p>
            <a:endParaRPr lang="en-GB" dirty="0"/>
          </a:p>
          <a:p>
            <a:endParaRPr lang="en-GB" dirty="0"/>
          </a:p>
        </p:txBody>
      </p:sp>
    </p:spTree>
    <p:extLst>
      <p:ext uri="{BB962C8B-B14F-4D97-AF65-F5344CB8AC3E}">
        <p14:creationId xmlns:p14="http://schemas.microsoft.com/office/powerpoint/2010/main" val="3153883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eneric UDOL Pallet">
      <a:dk1>
        <a:srgbClr val="000000"/>
      </a:dk1>
      <a:lt1>
        <a:srgbClr val="FFFFFF"/>
      </a:lt1>
      <a:dk2>
        <a:srgbClr val="101D49"/>
      </a:dk2>
      <a:lt2>
        <a:srgbClr val="FFFFFF"/>
      </a:lt2>
      <a:accent1>
        <a:srgbClr val="101D49"/>
      </a:accent1>
      <a:accent2>
        <a:srgbClr val="EE313E"/>
      </a:accent2>
      <a:accent3>
        <a:srgbClr val="B9B4B0"/>
      </a:accent3>
      <a:accent4>
        <a:srgbClr val="FEBF13"/>
      </a:accent4>
      <a:accent5>
        <a:srgbClr val="2041CB"/>
      </a:accent5>
      <a:accent6>
        <a:srgbClr val="84754E"/>
      </a:accent6>
      <a:hlink>
        <a:srgbClr val="EE313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E9549C769E6F4086D62647118FD5E2" ma:contentTypeVersion="72" ma:contentTypeDescription="Create a new document." ma:contentTypeScope="" ma:versionID="8a4bcc4394d84ab59ef706de8af8ed27">
  <xsd:schema xmlns:xsd="http://www.w3.org/2001/XMLSchema" xmlns:xs="http://www.w3.org/2001/XMLSchema" xmlns:p="http://schemas.microsoft.com/office/2006/metadata/properties" targetNamespace="http://schemas.microsoft.com/office/2006/metadata/properties" ma:root="true" ma:fieldsID="bcc56c387f9dac6c4d2914e4e5f61ae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8"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A0DAD2-A93C-4611-BDE0-54BB1C8C16D0}">
  <ds:schemaRefs>
    <ds:schemaRef ds:uri="http://schemas.microsoft.com/sharepoint/v3/contenttype/forms"/>
  </ds:schemaRefs>
</ds:datastoreItem>
</file>

<file path=customXml/itemProps2.xml><?xml version="1.0" encoding="utf-8"?>
<ds:datastoreItem xmlns:ds="http://schemas.openxmlformats.org/officeDocument/2006/customXml" ds:itemID="{134E1EBA-8406-4635-B5A5-A86E343F4C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0FC0CA2-8F05-498B-9F5B-23CC560B7C2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1123</TotalTime>
  <Words>3855</Words>
  <Application>Microsoft Office PowerPoint</Application>
  <PresentationFormat>Widescreen</PresentationFormat>
  <Paragraphs>291</Paragraphs>
  <Slides>27</Slides>
  <Notes>27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MS Mincho</vt:lpstr>
      <vt:lpstr>Rockwell</vt:lpstr>
      <vt:lpstr>Segoe Script</vt:lpstr>
      <vt:lpstr>Office Theme</vt:lpstr>
      <vt:lpstr>PowerPoint Presentation</vt:lpstr>
      <vt:lpstr>Part 1: What is Nature Connectedness and what is it good for?</vt:lpstr>
      <vt:lpstr>What is your Nature Story?</vt:lpstr>
      <vt:lpstr>Nature Connectedness</vt:lpstr>
      <vt:lpstr>Nature Connectedness</vt:lpstr>
      <vt:lpstr>Nature Connectedness</vt:lpstr>
      <vt:lpstr>The Teenage Dip</vt:lpstr>
      <vt:lpstr>Why does this matter?</vt:lpstr>
      <vt:lpstr>Health</vt:lpstr>
      <vt:lpstr>Wellbeing</vt:lpstr>
      <vt:lpstr>Pro-Nature Behaviours</vt:lpstr>
      <vt:lpstr>80% Mammals Lost – 60% of Wildlife Since 1970! </vt:lpstr>
      <vt:lpstr>So how do we get there?</vt:lpstr>
      <vt:lpstr>Part 2: Pathways to Nature Connectedness</vt:lpstr>
      <vt:lpstr>Pathways to Nature Connectedness</vt:lpstr>
      <vt:lpstr>Pathways Research</vt:lpstr>
      <vt:lpstr>The Five Pathways</vt:lpstr>
      <vt:lpstr>Contact (Senses)</vt:lpstr>
      <vt:lpstr>Emotion</vt:lpstr>
      <vt:lpstr>Beauty</vt:lpstr>
      <vt:lpstr>Meaning</vt:lpstr>
      <vt:lpstr>Compassion</vt:lpstr>
      <vt:lpstr>What are not Pathways</vt:lpstr>
      <vt:lpstr>What is your Nature Story?</vt:lpstr>
      <vt:lpstr>The Pathway Framework</vt:lpstr>
      <vt:lpstr>Key Contacts</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Williams</dc:creator>
  <cp:lastModifiedBy>Ryan Lumber</cp:lastModifiedBy>
  <cp:revision>127</cp:revision>
  <cp:lastPrinted>2019-02-14T11:35:36Z</cp:lastPrinted>
  <dcterms:created xsi:type="dcterms:W3CDTF">2018-06-19T09:59:48Z</dcterms:created>
  <dcterms:modified xsi:type="dcterms:W3CDTF">2020-01-14T15:41:37Z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0x010100F6E9549C769E6F4086D62647118FD5E2</vt:lpwstr>
  </property>
  <property fmtid="{D5CDD505-2E9C-101B-9397-08002B2CF9AE}" pid="3" name="MSIP_Label_b47d098f-2640-4837-b575-e0be04df0525_Enabled">
    <vt:lpwstr>True</vt:lpwstr>
  </property>
  <property fmtid="{D5CDD505-2E9C-101B-9397-08002B2CF9AE}" pid="4" name="MSIP_Label_b47d098f-2640-4837-b575-e0be04df0525_SiteId">
    <vt:lpwstr>98f1bb3a-5efa-4782-88ba-bd897db60e62</vt:lpwstr>
  </property>
  <property fmtid="{D5CDD505-2E9C-101B-9397-08002B2CF9AE}" pid="5" name="MSIP_Label_b47d098f-2640-4837-b575-e0be04df0525_Owner">
    <vt:lpwstr>784423@derby.ac.uk</vt:lpwstr>
  </property>
  <property fmtid="{D5CDD505-2E9C-101B-9397-08002B2CF9AE}" pid="6" name="MSIP_Label_b47d098f-2640-4837-b575-e0be04df0525_SetDate">
    <vt:lpwstr>2018-07-25T09:25:08.8130716Z</vt:lpwstr>
  </property>
  <property fmtid="{D5CDD505-2E9C-101B-9397-08002B2CF9AE}" pid="7" name="MSIP_Label_b47d098f-2640-4837-b575-e0be04df0525_Name">
    <vt:lpwstr>Internal</vt:lpwstr>
  </property>
  <property fmtid="{D5CDD505-2E9C-101B-9397-08002B2CF9AE}" pid="8" name="MSIP_Label_b47d098f-2640-4837-b575-e0be04df0525_Application">
    <vt:lpwstr>Microsoft Azure Information Protection</vt:lpwstr>
  </property>
  <property fmtid="{D5CDD505-2E9C-101B-9397-08002B2CF9AE}" pid="9" name="MSIP_Label_b47d098f-2640-4837-b575-e0be04df0525_Extended_MSFT_Method">
    <vt:lpwstr>Automatic</vt:lpwstr>
  </property>
  <property fmtid="{D5CDD505-2E9C-101B-9397-08002B2CF9AE}" pid="10" name="MSIP_Label_501a0944-9d81-4c75-b857-2ec7863455b7_Enabled">
    <vt:lpwstr>True</vt:lpwstr>
  </property>
  <property fmtid="{D5CDD505-2E9C-101B-9397-08002B2CF9AE}" pid="11" name="MSIP_Label_501a0944-9d81-4c75-b857-2ec7863455b7_SiteId">
    <vt:lpwstr>98f1bb3a-5efa-4782-88ba-bd897db60e62</vt:lpwstr>
  </property>
  <property fmtid="{D5CDD505-2E9C-101B-9397-08002B2CF9AE}" pid="12" name="MSIP_Label_501a0944-9d81-4c75-b857-2ec7863455b7_Owner">
    <vt:lpwstr>784423@derby.ac.uk</vt:lpwstr>
  </property>
  <property fmtid="{D5CDD505-2E9C-101B-9397-08002B2CF9AE}" pid="13" name="MSIP_Label_501a0944-9d81-4c75-b857-2ec7863455b7_SetDate">
    <vt:lpwstr>2018-07-25T09:25:08.8130716Z</vt:lpwstr>
  </property>
  <property fmtid="{D5CDD505-2E9C-101B-9397-08002B2CF9AE}" pid="14" name="MSIP_Label_501a0944-9d81-4c75-b857-2ec7863455b7_Name">
    <vt:lpwstr>Internal with visible marking</vt:lpwstr>
  </property>
  <property fmtid="{D5CDD505-2E9C-101B-9397-08002B2CF9AE}" pid="15" name="MSIP_Label_501a0944-9d81-4c75-b857-2ec7863455b7_Application">
    <vt:lpwstr>Microsoft Azure Information Protection</vt:lpwstr>
  </property>
  <property fmtid="{D5CDD505-2E9C-101B-9397-08002B2CF9AE}" pid="16" name="MSIP_Label_501a0944-9d81-4c75-b857-2ec7863455b7_Parent">
    <vt:lpwstr>b47d098f-2640-4837-b575-e0be04df0525</vt:lpwstr>
  </property>
  <property fmtid="{D5CDD505-2E9C-101B-9397-08002B2CF9AE}" pid="17" name="MSIP_Label_501a0944-9d81-4c75-b857-2ec7863455b7_Extended_MSFT_Method">
    <vt:lpwstr>Automatic</vt:lpwstr>
  </property>
  <property fmtid="{D5CDD505-2E9C-101B-9397-08002B2CF9AE}" pid="18" name="Sensitivity">
    <vt:lpwstr>Internal Internal with visible marking</vt:lpwstr>
  </property>
</Properties>
</file>