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62" r:id="rId5"/>
    <p:sldId id="263" r:id="rId6"/>
    <p:sldId id="264" r:id="rId7"/>
    <p:sldId id="265" r:id="rId8"/>
    <p:sldId id="266"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A5258D-CB8D-B944-87B8-4163FF23A051}">
          <p14:sldIdLst>
            <p14:sldId id="262"/>
            <p14:sldId id="263"/>
            <p14:sldId id="264"/>
            <p14:sldId id="265"/>
            <p14:sldId id="266"/>
            <p14:sldId id="26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2B33"/>
    <a:srgbClr val="9A8555"/>
    <a:srgbClr val="0B1F47"/>
    <a:srgbClr val="F4B528"/>
    <a:srgbClr val="004E8F"/>
    <a:srgbClr val="7CC7BE"/>
    <a:srgbClr val="37DDD1"/>
    <a:srgbClr val="0084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30"/>
    <p:restoredTop sz="94698"/>
  </p:normalViewPr>
  <p:slideViewPr>
    <p:cSldViewPr snapToGrid="0" snapToObjects="1" showGuides="1">
      <p:cViewPr varScale="1">
        <p:scale>
          <a:sx n="79" d="100"/>
          <a:sy n="79" d="100"/>
        </p:scale>
        <p:origin x="120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15900-097D-41A6-8BB0-9B45689F798D}" type="datetimeFigureOut">
              <a:rPr lang="en-GB" smtClean="0"/>
              <a:t>08/01/2020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4FC30-DDDC-447D-80B0-3AADCE071D44}" type="slidenum">
              <a:rPr lang="en-GB" smtClean="0"/>
              <a:t>‹#›</a:t>
            </a:fld>
            <a:endParaRPr lang="en-GB"/>
          </a:p>
        </p:txBody>
      </p:sp>
    </p:spTree>
    <p:extLst>
      <p:ext uri="{BB962C8B-B14F-4D97-AF65-F5344CB8AC3E}">
        <p14:creationId xmlns:p14="http://schemas.microsoft.com/office/powerpoint/2010/main" val="274499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Session Overview:</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session is designed to build upon the information presented on the Pathways to enable attendees to experience nature through them while also being a chance to get up and move around after the session has taken place. A natural space will be needed or alternatively, indoor aspects of nature (such as plants or flowers) can be used to help provide opportunities for meaningful engagement for Nature Connectedness. </a:t>
            </a:r>
          </a:p>
          <a:p>
            <a:r>
              <a:rPr lang="en-GB" sz="1200" kern="1200" dirty="0" smtClean="0">
                <a:solidFill>
                  <a:schemeClr val="tx1"/>
                </a:solidFill>
                <a:effectLst/>
                <a:latin typeface="+mn-lt"/>
                <a:ea typeface="+mn-ea"/>
                <a:cs typeface="+mn-cs"/>
              </a:rPr>
              <a:t>The session is comprised of three activities that draw upon the Pathways to help experience a reconnection with nature. They can be modified to suit the location and time available if desired as long as the Pathways themselves are still used as the frame in which the activity is conducted. </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1</a:t>
            </a:fld>
            <a:endParaRPr lang="en-GB"/>
          </a:p>
        </p:txBody>
      </p:sp>
    </p:spTree>
    <p:extLst>
      <p:ext uri="{BB962C8B-B14F-4D97-AF65-F5344CB8AC3E}">
        <p14:creationId xmlns:p14="http://schemas.microsoft.com/office/powerpoint/2010/main" val="3326194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Pathways</a:t>
            </a:r>
            <a:r>
              <a:rPr lang="en-GB" baseline="0" dirty="0" smtClean="0"/>
              <a:t> were designed to be applied so rather than only explain what they are, being able to experience them first hand is also an important part of the training you will receive today. To do this, we have three activities for you to take part in but before we start I need you to get into groups of between six to eight. </a:t>
            </a:r>
            <a:r>
              <a:rPr lang="en-GB" sz="1200" kern="1200" dirty="0" smtClean="0">
                <a:solidFill>
                  <a:schemeClr val="tx1"/>
                </a:solidFill>
                <a:effectLst/>
                <a:latin typeface="+mn-lt"/>
                <a:ea typeface="+mn-ea"/>
                <a:cs typeface="+mn-cs"/>
              </a:rPr>
              <a:t>Each activity should take around 20 minutes to complete.</a:t>
            </a:r>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2</a:t>
            </a:fld>
            <a:endParaRPr lang="en-GB"/>
          </a:p>
        </p:txBody>
      </p:sp>
    </p:spTree>
    <p:extLst>
      <p:ext uri="{BB962C8B-B14F-4D97-AF65-F5344CB8AC3E}">
        <p14:creationId xmlns:p14="http://schemas.microsoft.com/office/powerpoint/2010/main" val="2736912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Activity 1: Contact through the Senses (</a:t>
            </a:r>
            <a:r>
              <a:rPr lang="en-GB" sz="1200" b="1" kern="1200" dirty="0" smtClean="0">
                <a:solidFill>
                  <a:schemeClr val="tx1"/>
                </a:solidFill>
                <a:effectLst/>
                <a:latin typeface="+mn-lt"/>
                <a:ea typeface="+mn-ea"/>
                <a:cs typeface="+mn-cs"/>
              </a:rPr>
              <a:t>Contact, Beauty, Emotion</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The groups of 6 to 8 pair up with one another and take it in turns to do the following. One person closes their eyes and is guided by the other person in the pair to an aspect of nature where their senses can be employed. This can be touch, smell, sound etc. or a combination of the three. Once they have engaged with nature in this way, they are led away from the aspect of nature they have engaged with. The individual who was guided is then disorientated slightly and then, upon opening their eyes, goes in search of the nature they engaged with (along with their partner), utilising their senses to find it. Once they have done so, the pair swap roles and repeat the same exercise. </a:t>
            </a:r>
          </a:p>
          <a:p>
            <a:r>
              <a:rPr lang="en-GB" sz="1200" b="1" kern="1200" dirty="0" smtClean="0">
                <a:solidFill>
                  <a:schemeClr val="tx1"/>
                </a:solidFill>
                <a:effectLst/>
                <a:latin typeface="+mn-lt"/>
                <a:ea typeface="+mn-ea"/>
                <a:cs typeface="+mn-cs"/>
              </a:rPr>
              <a:t>Note: Some people enjoy going barefoot if grass is present so this can also be encouraged if suitable and safe to do so.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3</a:t>
            </a:fld>
            <a:endParaRPr lang="en-GB"/>
          </a:p>
        </p:txBody>
      </p:sp>
    </p:spTree>
    <p:extLst>
      <p:ext uri="{BB962C8B-B14F-4D97-AF65-F5344CB8AC3E}">
        <p14:creationId xmlns:p14="http://schemas.microsoft.com/office/powerpoint/2010/main" val="4204605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Activity 2: Noticing the Good Things in Nature (</a:t>
            </a:r>
            <a:r>
              <a:rPr lang="en-GB" sz="1200" b="1" kern="1200" dirty="0" smtClean="0">
                <a:solidFill>
                  <a:schemeClr val="tx1"/>
                </a:solidFill>
                <a:effectLst/>
                <a:latin typeface="+mn-lt"/>
                <a:ea typeface="+mn-ea"/>
                <a:cs typeface="+mn-cs"/>
              </a:rPr>
              <a:t>Contact, Emotion, Beauty, Meaning, Compassion</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Upon completion of activity 1, the pair then go in search of the good things they can find in nature. Anything is permissible as long as the person considers it to be good in their estimation. Attendees should be encouraged to consider how nature makes them feel, why it is good to them, and what they would do to take care of it. Ideally each member of the pair should notice three good things and discuss them with their partner. </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4</a:t>
            </a:fld>
            <a:endParaRPr lang="en-GB"/>
          </a:p>
        </p:txBody>
      </p:sp>
    </p:spTree>
    <p:extLst>
      <p:ext uri="{BB962C8B-B14F-4D97-AF65-F5344CB8AC3E}">
        <p14:creationId xmlns:p14="http://schemas.microsoft.com/office/powerpoint/2010/main" val="351741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Activity 3: Reflection (</a:t>
            </a:r>
            <a:r>
              <a:rPr lang="en-GB" sz="1200" b="1" kern="1200" dirty="0" smtClean="0">
                <a:solidFill>
                  <a:schemeClr val="tx1"/>
                </a:solidFill>
                <a:effectLst/>
                <a:latin typeface="+mn-lt"/>
                <a:ea typeface="+mn-ea"/>
                <a:cs typeface="+mn-cs"/>
              </a:rPr>
              <a:t>Contact, Emotion, Beauty, Meaning, Compassion</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Upon completion of activity 2, the pairs should return to the larger group of six to eight whom they were originally with. Here they should reflect upon their experiences in the two activities with the wider group and share not only what happened but how they felt, what the experiences meant to them and how they would ensure others could have the same opportunity in experiencing it. </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5</a:t>
            </a:fld>
            <a:endParaRPr lang="en-GB"/>
          </a:p>
        </p:txBody>
      </p:sp>
    </p:spTree>
    <p:extLst>
      <p:ext uri="{BB962C8B-B14F-4D97-AF65-F5344CB8AC3E}">
        <p14:creationId xmlns:p14="http://schemas.microsoft.com/office/powerpoint/2010/main" val="3864731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On completion of the three activities, get the groups to feedback to the wider group if there is time about their experiences. Consider writing</a:t>
            </a:r>
            <a:r>
              <a:rPr lang="en-GB" sz="1200" kern="1200" baseline="0" dirty="0" smtClean="0">
                <a:solidFill>
                  <a:schemeClr val="tx1"/>
                </a:solidFill>
                <a:effectLst/>
                <a:latin typeface="+mn-lt"/>
                <a:ea typeface="+mn-ea"/>
                <a:cs typeface="+mn-cs"/>
              </a:rPr>
              <a:t> them on a flip chart or similar to help capture the experiences and reflections.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6</a:t>
            </a:fld>
            <a:endParaRPr lang="en-GB"/>
          </a:p>
        </p:txBody>
      </p:sp>
    </p:spTree>
    <p:extLst>
      <p:ext uri="{BB962C8B-B14F-4D97-AF65-F5344CB8AC3E}">
        <p14:creationId xmlns:p14="http://schemas.microsoft.com/office/powerpoint/2010/main" val="668786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508D7-2280-7445-9E56-56259A07FC8A}"/>
              </a:ext>
            </a:extLst>
          </p:cNvPr>
          <p:cNvSpPr>
            <a:spLocks noGrp="1"/>
          </p:cNvSpPr>
          <p:nvPr>
            <p:ph type="ctrTitle" hasCustomPrompt="1"/>
          </p:nvPr>
        </p:nvSpPr>
        <p:spPr>
          <a:xfrm>
            <a:off x="2392564" y="373769"/>
            <a:ext cx="8275435" cy="540631"/>
          </a:xfrm>
          <a:prstGeom prst="rect">
            <a:avLst/>
          </a:prstGeom>
        </p:spPr>
        <p:txBody>
          <a:bodyPr anchor="t"/>
          <a:lstStyle>
            <a:lvl1pPr algn="l">
              <a:lnSpc>
                <a:spcPct val="100000"/>
              </a:lnSpc>
              <a:defRPr sz="3200" b="1" i="0">
                <a:latin typeface="Arial" panose="020B0604020202020204" pitchFamily="34" charset="0"/>
                <a:cs typeface="Arial" panose="020B0604020202020204" pitchFamily="34" charset="0"/>
              </a:defRPr>
            </a:lvl1pPr>
          </a:lstStyle>
          <a:p>
            <a:r>
              <a:rPr lang="en-US" dirty="0"/>
              <a:t>Title Arial 32pt</a:t>
            </a:r>
          </a:p>
        </p:txBody>
      </p:sp>
      <p:sp>
        <p:nvSpPr>
          <p:cNvPr id="3" name="Subtitle 2">
            <a:extLst>
              <a:ext uri="{FF2B5EF4-FFF2-40B4-BE49-F238E27FC236}">
                <a16:creationId xmlns:a16="http://schemas.microsoft.com/office/drawing/2014/main" id="{C1FF6D12-0445-E148-BB09-E64C08B1BA55}"/>
              </a:ext>
            </a:extLst>
          </p:cNvPr>
          <p:cNvSpPr>
            <a:spLocks noGrp="1"/>
          </p:cNvSpPr>
          <p:nvPr>
            <p:ph type="subTitle" idx="1" hasCustomPrompt="1"/>
          </p:nvPr>
        </p:nvSpPr>
        <p:spPr>
          <a:xfrm>
            <a:off x="2392564" y="1435007"/>
            <a:ext cx="8275436" cy="5039212"/>
          </a:xfrm>
          <a:prstGeom prst="rect">
            <a:avLst/>
          </a:prstGeom>
        </p:spPr>
        <p:txBody>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Body Copy  ARIAL 16pt</a:t>
            </a:r>
          </a:p>
        </p:txBody>
      </p:sp>
    </p:spTree>
    <p:extLst>
      <p:ext uri="{BB962C8B-B14F-4D97-AF65-F5344CB8AC3E}">
        <p14:creationId xmlns:p14="http://schemas.microsoft.com/office/powerpoint/2010/main" val="288303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8135D-D60C-5E43-A2E0-33CB99A83166}"/>
              </a:ext>
            </a:extLst>
          </p:cNvPr>
          <p:cNvSpPr>
            <a:spLocks noGrp="1"/>
          </p:cNvSpPr>
          <p:nvPr>
            <p:ph type="title" hasCustomPrompt="1"/>
          </p:nvPr>
        </p:nvSpPr>
        <p:spPr>
          <a:xfrm>
            <a:off x="2413190" y="365126"/>
            <a:ext cx="8940609" cy="595996"/>
          </a:xfrm>
          <a:prstGeom prst="rect">
            <a:avLst/>
          </a:prstGeom>
        </p:spPr>
        <p:txBody>
          <a:bodyPr/>
          <a:lstStyle>
            <a:lvl1pPr>
              <a:defRPr sz="3200" b="1" i="0">
                <a:latin typeface="Arial" panose="020B0604020202020204" pitchFamily="34" charset="0"/>
                <a:cs typeface="Arial" panose="020B0604020202020204" pitchFamily="34" charset="0"/>
              </a:defRPr>
            </a:lvl1pPr>
          </a:lstStyle>
          <a:p>
            <a:r>
              <a:rPr lang="en-US" dirty="0"/>
              <a:t>Title Arial 32pt</a:t>
            </a:r>
          </a:p>
        </p:txBody>
      </p:sp>
      <p:sp>
        <p:nvSpPr>
          <p:cNvPr id="3" name="Content Placeholder 2">
            <a:extLst>
              <a:ext uri="{FF2B5EF4-FFF2-40B4-BE49-F238E27FC236}">
                <a16:creationId xmlns:a16="http://schemas.microsoft.com/office/drawing/2014/main" id="{EC9E60C7-65E9-2D4E-8F6F-2124696CD5C9}"/>
              </a:ext>
            </a:extLst>
          </p:cNvPr>
          <p:cNvSpPr>
            <a:spLocks noGrp="1"/>
          </p:cNvSpPr>
          <p:nvPr>
            <p:ph idx="1" hasCustomPrompt="1"/>
          </p:nvPr>
        </p:nvSpPr>
        <p:spPr>
          <a:xfrm>
            <a:off x="2413190" y="1414984"/>
            <a:ext cx="8940610" cy="4761979"/>
          </a:xfrm>
          <a:prstGeom prst="rect">
            <a:avLst/>
          </a:prstGeom>
        </p:spPr>
        <p:txBody>
          <a:bodyPr/>
          <a:lstStyle>
            <a:lvl1pPr marL="0" indent="0">
              <a:buNone/>
              <a:defRPr sz="2400" b="0" i="0">
                <a:latin typeface="Arial" panose="020B0604020202020204" pitchFamily="34" charset="0"/>
                <a:cs typeface="Arial" panose="020B0604020202020204" pitchFamily="34" charset="0"/>
              </a:defRPr>
            </a:lvl1pPr>
            <a:lvl2pPr>
              <a:defRPr sz="1600" b="0" i="0">
                <a:latin typeface="Arial" panose="020B0604020202020204" pitchFamily="34" charset="0"/>
                <a:cs typeface="Arial" panose="020B0604020202020204" pitchFamily="34" charset="0"/>
              </a:defRPr>
            </a:lvl2pPr>
            <a:lvl3pPr>
              <a:defRPr sz="16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en-US" dirty="0"/>
              <a:t>Body Copy Arial 24pt</a:t>
            </a:r>
          </a:p>
        </p:txBody>
      </p:sp>
    </p:spTree>
    <p:extLst>
      <p:ext uri="{BB962C8B-B14F-4D97-AF65-F5344CB8AC3E}">
        <p14:creationId xmlns:p14="http://schemas.microsoft.com/office/powerpoint/2010/main" val="39447944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4A277A7-7F00-5A49-AC6F-8C8B2B09FEB0}"/>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MSIPCMContentMarking" descr="{&quot;HashCode&quot;:269818377,&quot;Placement&quot;:&quot;Footer&quot;}"/>
          <p:cNvSpPr txBox="1"/>
          <p:nvPr userDrawn="1"/>
        </p:nvSpPr>
        <p:spPr>
          <a:xfrm>
            <a:off x="0" y="6561475"/>
            <a:ext cx="1522472" cy="296525"/>
          </a:xfrm>
          <a:prstGeom prst="rect">
            <a:avLst/>
          </a:prstGeom>
          <a:noFill/>
        </p:spPr>
        <p:txBody>
          <a:bodyPr vert="horz" wrap="square" lIns="0" tIns="0" rIns="0" bIns="0" rtlCol="0" anchor="ctr" anchorCtr="1">
            <a:spAutoFit/>
          </a:bodyPr>
          <a:lstStyle/>
          <a:p>
            <a:pPr algn="l">
              <a:spcBef>
                <a:spcPts val="0"/>
              </a:spcBef>
              <a:spcAft>
                <a:spcPts val="0"/>
              </a:spcAft>
            </a:pPr>
            <a:r>
              <a:rPr lang="en-GB" sz="1200" smtClean="0">
                <a:solidFill>
                  <a:srgbClr val="000000"/>
                </a:solidFill>
                <a:latin typeface="Calibri" panose="020F0502020204030204" pitchFamily="34" charset="0"/>
              </a:rPr>
              <a:t>Sensitivity: Internal</a:t>
            </a:r>
            <a:endParaRPr lang="en-GB"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33730852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EED3BF-C5A4-D84B-9D59-308D61CB2C8A}"/>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p:cNvPicPr>
            <a:picLocks noChangeAspect="1"/>
          </p:cNvPicPr>
          <p:nvPr/>
        </p:nvPicPr>
        <p:blipFill>
          <a:blip r:embed="rId4"/>
          <a:stretch>
            <a:fillRect/>
          </a:stretch>
        </p:blipFill>
        <p:spPr>
          <a:xfrm>
            <a:off x="1949450" y="0"/>
            <a:ext cx="10242550" cy="6858000"/>
          </a:xfrm>
          <a:prstGeom prst="rect">
            <a:avLst/>
          </a:prstGeom>
        </p:spPr>
      </p:pic>
      <p:sp>
        <p:nvSpPr>
          <p:cNvPr id="7" name="Title 1">
            <a:extLst>
              <a:ext uri="{FF2B5EF4-FFF2-40B4-BE49-F238E27FC236}">
                <a16:creationId xmlns:a16="http://schemas.microsoft.com/office/drawing/2014/main" id="{70FF71A8-29CF-8B45-AFBA-2CADE4570003}"/>
              </a:ext>
            </a:extLst>
          </p:cNvPr>
          <p:cNvSpPr txBox="1">
            <a:spLocks/>
          </p:cNvSpPr>
          <p:nvPr/>
        </p:nvSpPr>
        <p:spPr>
          <a:xfrm>
            <a:off x="1829376" y="3219151"/>
            <a:ext cx="10362623" cy="867930"/>
          </a:xfrm>
          <a:prstGeom prst="rect">
            <a:avLst/>
          </a:prstGeom>
          <a:solidFill>
            <a:srgbClr val="0B1F47">
              <a:alpha val="56000"/>
            </a:srgbClr>
          </a:solidFill>
          <a:ln>
            <a:noFill/>
          </a:ln>
        </p:spPr>
        <p:txBody>
          <a:bodyPr wrap="square">
            <a:spAutoFit/>
          </a:bodyPr>
          <a:lstStyle>
            <a:lvl1pPr algn="l"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pPr algn="ctr"/>
            <a:r>
              <a:rPr lang="en-US" sz="2800" dirty="0" smtClean="0">
                <a:solidFill>
                  <a:schemeClr val="bg2"/>
                </a:solidFill>
                <a:ea typeface="+mn-ea"/>
              </a:rPr>
              <a:t>NCI Phase 3: </a:t>
            </a:r>
            <a:endParaRPr lang="en-US" sz="2800" dirty="0" smtClean="0">
              <a:solidFill>
                <a:schemeClr val="bg2"/>
              </a:solidFill>
              <a:ea typeface="+mn-ea"/>
            </a:endParaRPr>
          </a:p>
          <a:p>
            <a:pPr algn="ctr"/>
            <a:r>
              <a:rPr lang="en-US" sz="2800" dirty="0" smtClean="0">
                <a:solidFill>
                  <a:schemeClr val="bg2"/>
                </a:solidFill>
                <a:ea typeface="+mn-ea"/>
              </a:rPr>
              <a:t>Experiencing the Pathways</a:t>
            </a:r>
            <a:endParaRPr lang="en-US" sz="2800" dirty="0" smtClean="0">
              <a:solidFill>
                <a:schemeClr val="bg2"/>
              </a:solidFill>
              <a:ea typeface="+mn-ea"/>
            </a:endParaRPr>
          </a:p>
        </p:txBody>
      </p:sp>
      <p:pic>
        <p:nvPicPr>
          <p:cNvPr id="6" name="Picture 5"/>
          <p:cNvPicPr/>
          <p:nvPr/>
        </p:nvPicPr>
        <p:blipFill>
          <a:blip r:embed="rId5">
            <a:extLst>
              <a:ext uri="{28A0092B-C50C-407E-A947-70E740481C1C}">
                <a14:useLocalDpi xmlns:a14="http://schemas.microsoft.com/office/drawing/2010/main"/>
              </a:ext>
            </a:extLst>
          </a:blip>
          <a:stretch>
            <a:fillRect/>
          </a:stretch>
        </p:blipFill>
        <p:spPr>
          <a:xfrm>
            <a:off x="639869" y="1850060"/>
            <a:ext cx="1013439" cy="920849"/>
          </a:xfrm>
          <a:prstGeom prst="rect">
            <a:avLst/>
          </a:prstGeom>
        </p:spPr>
      </p:pic>
    </p:spTree>
    <p:extLst>
      <p:ext uri="{BB962C8B-B14F-4D97-AF65-F5344CB8AC3E}">
        <p14:creationId xmlns:p14="http://schemas.microsoft.com/office/powerpoint/2010/main" val="3449222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Experiencing the Pathways</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800" dirty="0" smtClean="0"/>
              <a:t>Rather than simply learn about the pathways, it is important to experience them first hand</a:t>
            </a:r>
          </a:p>
          <a:p>
            <a:pPr marL="342900" indent="-342900">
              <a:buFont typeface="Arial" panose="020B0604020202020204" pitchFamily="34" charset="0"/>
              <a:buChar char="•"/>
            </a:pPr>
            <a:r>
              <a:rPr lang="en-GB" sz="2800" dirty="0" smtClean="0"/>
              <a:t>So to do this there are three activities for you to have a go at</a:t>
            </a:r>
          </a:p>
          <a:p>
            <a:pPr marL="342900" indent="-342900">
              <a:buFont typeface="Arial" panose="020B0604020202020204" pitchFamily="34" charset="0"/>
              <a:buChar char="•"/>
            </a:pPr>
            <a:r>
              <a:rPr lang="en-GB" sz="2800" dirty="0" smtClean="0"/>
              <a:t>Your first task is to get into a smaller group of between </a:t>
            </a:r>
            <a:r>
              <a:rPr lang="en-GB" sz="2800" b="1" dirty="0" smtClean="0"/>
              <a:t>six to eight</a:t>
            </a:r>
          </a:p>
          <a:p>
            <a:pPr marL="342900" indent="-342900">
              <a:buFont typeface="Arial" panose="020B0604020202020204" pitchFamily="34" charset="0"/>
              <a:buChar char="•"/>
            </a:pPr>
            <a:r>
              <a:rPr lang="en-GB" sz="2800" dirty="0" smtClean="0"/>
              <a:t>Within this group you should then </a:t>
            </a:r>
            <a:r>
              <a:rPr lang="en-GB" sz="2800" b="1" dirty="0" smtClean="0"/>
              <a:t>split into pairs</a:t>
            </a:r>
            <a:endParaRPr lang="en-GB" sz="2800" b="1" dirty="0"/>
          </a:p>
        </p:txBody>
      </p:sp>
    </p:spTree>
    <p:extLst>
      <p:ext uri="{BB962C8B-B14F-4D97-AF65-F5344CB8AC3E}">
        <p14:creationId xmlns:p14="http://schemas.microsoft.com/office/powerpoint/2010/main" val="85187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Activities</a:t>
            </a:r>
            <a:endParaRPr lang="en-GB" dirty="0"/>
          </a:p>
        </p:txBody>
      </p:sp>
      <p:sp>
        <p:nvSpPr>
          <p:cNvPr id="3" name="Content Placeholder 2"/>
          <p:cNvSpPr>
            <a:spLocks noGrp="1"/>
          </p:cNvSpPr>
          <p:nvPr>
            <p:ph idx="1"/>
          </p:nvPr>
        </p:nvSpPr>
        <p:spPr/>
        <p:txBody>
          <a:bodyPr/>
          <a:lstStyle/>
          <a:p>
            <a:r>
              <a:rPr lang="en-GB" dirty="0" smtClean="0"/>
              <a:t>Activity 1: </a:t>
            </a:r>
            <a:r>
              <a:rPr lang="en-GB" dirty="0"/>
              <a:t>Contact through the Senses </a:t>
            </a:r>
            <a:endParaRPr lang="en-GB" dirty="0" smtClean="0"/>
          </a:p>
          <a:p>
            <a:pPr marL="342900" indent="-342900">
              <a:buFont typeface="Arial" panose="020B0604020202020204" pitchFamily="34" charset="0"/>
              <a:buChar char="•"/>
            </a:pPr>
            <a:r>
              <a:rPr lang="en-GB" dirty="0" smtClean="0"/>
              <a:t>In your pairs one </a:t>
            </a:r>
            <a:r>
              <a:rPr lang="en-GB" dirty="0"/>
              <a:t>person closes their eyes and is guided by the other </a:t>
            </a:r>
            <a:r>
              <a:rPr lang="en-GB" dirty="0" smtClean="0"/>
              <a:t>person to </a:t>
            </a:r>
            <a:r>
              <a:rPr lang="en-GB" dirty="0"/>
              <a:t>an aspect of nature where their senses can be employed. This can be touch, smell, sound etc. or a combination of the three. </a:t>
            </a:r>
            <a:endParaRPr lang="en-GB" dirty="0" smtClean="0"/>
          </a:p>
          <a:p>
            <a:pPr marL="342900" indent="-342900">
              <a:buFont typeface="Arial" panose="020B0604020202020204" pitchFamily="34" charset="0"/>
              <a:buChar char="•"/>
            </a:pPr>
            <a:r>
              <a:rPr lang="en-GB" dirty="0" smtClean="0"/>
              <a:t>Once you </a:t>
            </a:r>
            <a:r>
              <a:rPr lang="en-GB" dirty="0"/>
              <a:t>have engaged with nature in this way, </a:t>
            </a:r>
            <a:r>
              <a:rPr lang="en-GB" dirty="0" smtClean="0"/>
              <a:t>you will be led away by your partner and </a:t>
            </a:r>
            <a:r>
              <a:rPr lang="en-GB" dirty="0"/>
              <a:t>disorientated </a:t>
            </a:r>
            <a:r>
              <a:rPr lang="en-GB" dirty="0" smtClean="0"/>
              <a:t>slightly. Your task will then be to find the </a:t>
            </a:r>
            <a:r>
              <a:rPr lang="en-GB" dirty="0"/>
              <a:t>nature </a:t>
            </a:r>
            <a:r>
              <a:rPr lang="en-GB" dirty="0" smtClean="0"/>
              <a:t>you </a:t>
            </a:r>
            <a:r>
              <a:rPr lang="en-GB" dirty="0"/>
              <a:t>engaged with (along with </a:t>
            </a:r>
            <a:r>
              <a:rPr lang="en-GB" dirty="0" smtClean="0"/>
              <a:t>your </a:t>
            </a:r>
            <a:r>
              <a:rPr lang="en-GB" dirty="0"/>
              <a:t>partner), </a:t>
            </a:r>
            <a:r>
              <a:rPr lang="en-GB" dirty="0" smtClean="0"/>
              <a:t>using your </a:t>
            </a:r>
            <a:r>
              <a:rPr lang="en-GB" dirty="0"/>
              <a:t>senses to find it. Once </a:t>
            </a:r>
            <a:r>
              <a:rPr lang="en-GB" dirty="0" smtClean="0"/>
              <a:t>you </a:t>
            </a:r>
            <a:r>
              <a:rPr lang="en-GB" dirty="0"/>
              <a:t>have done so, </a:t>
            </a:r>
            <a:r>
              <a:rPr lang="en-GB" dirty="0" smtClean="0"/>
              <a:t>swap </a:t>
            </a:r>
            <a:r>
              <a:rPr lang="en-GB" dirty="0"/>
              <a:t>roles and repeat </a:t>
            </a:r>
            <a:r>
              <a:rPr lang="en-GB" dirty="0" smtClean="0"/>
              <a:t>the </a:t>
            </a:r>
            <a:r>
              <a:rPr lang="en-GB" dirty="0"/>
              <a:t>exercise. </a:t>
            </a:r>
          </a:p>
          <a:p>
            <a:endParaRPr lang="en-GB" dirty="0"/>
          </a:p>
        </p:txBody>
      </p:sp>
    </p:spTree>
    <p:extLst>
      <p:ext uri="{BB962C8B-B14F-4D97-AF65-F5344CB8AC3E}">
        <p14:creationId xmlns:p14="http://schemas.microsoft.com/office/powerpoint/2010/main" val="3430158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Activities</a:t>
            </a:r>
            <a:endParaRPr lang="en-GB" dirty="0"/>
          </a:p>
        </p:txBody>
      </p:sp>
      <p:sp>
        <p:nvSpPr>
          <p:cNvPr id="3" name="Content Placeholder 2"/>
          <p:cNvSpPr>
            <a:spLocks noGrp="1"/>
          </p:cNvSpPr>
          <p:nvPr>
            <p:ph idx="1"/>
          </p:nvPr>
        </p:nvSpPr>
        <p:spPr/>
        <p:txBody>
          <a:bodyPr/>
          <a:lstStyle/>
          <a:p>
            <a:r>
              <a:rPr lang="en-GB" dirty="0" smtClean="0"/>
              <a:t>Activity 2: </a:t>
            </a:r>
            <a:r>
              <a:rPr lang="en-GB" dirty="0"/>
              <a:t>Noticing the Good Things in Nature </a:t>
            </a:r>
            <a:endParaRPr lang="en-GB" dirty="0" smtClean="0"/>
          </a:p>
          <a:p>
            <a:pPr marL="342900" indent="-342900">
              <a:buFont typeface="Arial" panose="020B0604020202020204" pitchFamily="34" charset="0"/>
              <a:buChar char="•"/>
            </a:pPr>
            <a:r>
              <a:rPr lang="en-GB" dirty="0" smtClean="0"/>
              <a:t>In your pairs you should explore the natural space and </a:t>
            </a:r>
            <a:r>
              <a:rPr lang="en-GB" dirty="0"/>
              <a:t>search </a:t>
            </a:r>
            <a:r>
              <a:rPr lang="en-GB" dirty="0" smtClean="0"/>
              <a:t>for at least </a:t>
            </a:r>
            <a:r>
              <a:rPr lang="en-GB" b="1" dirty="0" smtClean="0"/>
              <a:t>three</a:t>
            </a:r>
            <a:r>
              <a:rPr lang="en-GB" dirty="0" smtClean="0"/>
              <a:t> good </a:t>
            </a:r>
            <a:r>
              <a:rPr lang="en-GB" dirty="0"/>
              <a:t>things </a:t>
            </a:r>
            <a:r>
              <a:rPr lang="en-GB" dirty="0" smtClean="0"/>
              <a:t>you can find</a:t>
            </a:r>
          </a:p>
          <a:p>
            <a:pPr marL="342900" indent="-342900">
              <a:buFont typeface="Arial" panose="020B0604020202020204" pitchFamily="34" charset="0"/>
              <a:buChar char="•"/>
            </a:pPr>
            <a:r>
              <a:rPr lang="en-GB" dirty="0" smtClean="0"/>
              <a:t>Talk about them with your partner and focus on:</a:t>
            </a:r>
          </a:p>
          <a:p>
            <a:pPr marL="1028700" lvl="1" indent="-342900"/>
            <a:r>
              <a:rPr lang="en-GB" sz="1800" dirty="0" smtClean="0"/>
              <a:t>How it </a:t>
            </a:r>
            <a:r>
              <a:rPr lang="en-GB" sz="1800" dirty="0"/>
              <a:t>makes </a:t>
            </a:r>
            <a:r>
              <a:rPr lang="en-GB" sz="1800" dirty="0" smtClean="0"/>
              <a:t>you feel </a:t>
            </a:r>
          </a:p>
          <a:p>
            <a:pPr marL="1028700" lvl="1" indent="-342900"/>
            <a:r>
              <a:rPr lang="en-GB" sz="1800" dirty="0" smtClean="0"/>
              <a:t>Why </a:t>
            </a:r>
            <a:r>
              <a:rPr lang="en-GB" sz="1800" dirty="0"/>
              <a:t>it is </a:t>
            </a:r>
            <a:r>
              <a:rPr lang="en-GB" sz="1800" dirty="0" smtClean="0"/>
              <a:t>a good thing to you (perhaps its significance to you or how it looks)</a:t>
            </a:r>
          </a:p>
          <a:p>
            <a:pPr marL="1028700" lvl="1" indent="-342900"/>
            <a:r>
              <a:rPr lang="en-GB" sz="1800" dirty="0" smtClean="0"/>
              <a:t>What you </a:t>
            </a:r>
            <a:r>
              <a:rPr lang="en-GB" sz="1800" dirty="0"/>
              <a:t>would do to take care of </a:t>
            </a:r>
            <a:r>
              <a:rPr lang="en-GB" sz="1800" dirty="0" smtClean="0"/>
              <a:t>it</a:t>
            </a:r>
          </a:p>
          <a:p>
            <a:pPr marL="1028700" lvl="1" indent="-342900"/>
            <a:endParaRPr lang="en-GB" sz="1800" dirty="0" smtClean="0"/>
          </a:p>
          <a:p>
            <a:r>
              <a:rPr lang="en-GB" dirty="0" smtClean="0"/>
              <a:t>When you have finished, re-join your larger group</a:t>
            </a:r>
            <a:endParaRPr lang="en-GB" dirty="0"/>
          </a:p>
        </p:txBody>
      </p:sp>
    </p:spTree>
    <p:extLst>
      <p:ext uri="{BB962C8B-B14F-4D97-AF65-F5344CB8AC3E}">
        <p14:creationId xmlns:p14="http://schemas.microsoft.com/office/powerpoint/2010/main" val="2011833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Activities</a:t>
            </a:r>
            <a:endParaRPr lang="en-GB" dirty="0"/>
          </a:p>
        </p:txBody>
      </p:sp>
      <p:sp>
        <p:nvSpPr>
          <p:cNvPr id="3" name="Content Placeholder 2"/>
          <p:cNvSpPr>
            <a:spLocks noGrp="1"/>
          </p:cNvSpPr>
          <p:nvPr>
            <p:ph idx="1"/>
          </p:nvPr>
        </p:nvSpPr>
        <p:spPr/>
        <p:txBody>
          <a:bodyPr/>
          <a:lstStyle/>
          <a:p>
            <a:r>
              <a:rPr lang="en-GB" dirty="0" smtClean="0"/>
              <a:t>Activity 3: Reflecting on your experience</a:t>
            </a:r>
          </a:p>
          <a:p>
            <a:pPr marL="342900" indent="-342900">
              <a:buFont typeface="Arial" panose="020B0604020202020204" pitchFamily="34" charset="0"/>
              <a:buChar char="•"/>
            </a:pPr>
            <a:r>
              <a:rPr lang="en-GB" dirty="0" smtClean="0"/>
              <a:t>Once you are back in your larger group, discuss your experiences of the two activities with one another. </a:t>
            </a:r>
          </a:p>
          <a:p>
            <a:pPr marL="342900" indent="-342900">
              <a:buFont typeface="Arial" panose="020B0604020202020204" pitchFamily="34" charset="0"/>
              <a:buChar char="•"/>
            </a:pPr>
            <a:r>
              <a:rPr lang="en-GB" dirty="0" smtClean="0"/>
              <a:t>Share not </a:t>
            </a:r>
            <a:r>
              <a:rPr lang="en-GB" dirty="0"/>
              <a:t>only what happened but </a:t>
            </a:r>
            <a:r>
              <a:rPr lang="en-GB" dirty="0" smtClean="0"/>
              <a:t>also:</a:t>
            </a:r>
          </a:p>
          <a:p>
            <a:pPr marL="1028700" lvl="1" indent="-342900"/>
            <a:r>
              <a:rPr lang="en-GB" sz="1800" dirty="0" smtClean="0"/>
              <a:t>How you felt </a:t>
            </a:r>
          </a:p>
          <a:p>
            <a:pPr marL="1028700" lvl="1" indent="-342900"/>
            <a:r>
              <a:rPr lang="en-GB" sz="1800" dirty="0" smtClean="0"/>
              <a:t>What </a:t>
            </a:r>
            <a:r>
              <a:rPr lang="en-GB" sz="1800" dirty="0"/>
              <a:t>the </a:t>
            </a:r>
            <a:r>
              <a:rPr lang="en-GB" sz="1800" dirty="0" smtClean="0"/>
              <a:t>experience </a:t>
            </a:r>
            <a:r>
              <a:rPr lang="en-GB" sz="1800" dirty="0"/>
              <a:t>meant to </a:t>
            </a:r>
            <a:r>
              <a:rPr lang="en-GB" sz="1800" dirty="0" smtClean="0"/>
              <a:t>you </a:t>
            </a:r>
          </a:p>
          <a:p>
            <a:pPr marL="1028700" lvl="1" indent="-342900"/>
            <a:r>
              <a:rPr lang="en-GB" sz="1800" dirty="0"/>
              <a:t>H</a:t>
            </a:r>
            <a:r>
              <a:rPr lang="en-GB" sz="1800" dirty="0" smtClean="0"/>
              <a:t>ow you </a:t>
            </a:r>
            <a:r>
              <a:rPr lang="en-GB" sz="1800" dirty="0"/>
              <a:t>would ensure others could have the same opportunity in experiencing </a:t>
            </a:r>
            <a:r>
              <a:rPr lang="en-GB" sz="1800" dirty="0" smtClean="0"/>
              <a:t>it</a:t>
            </a:r>
          </a:p>
          <a:p>
            <a:pPr marL="1028700" lvl="1" indent="-342900"/>
            <a:r>
              <a:rPr lang="en-GB" sz="1800" dirty="0" smtClean="0"/>
              <a:t>What could you take from the activities to use in your own work to reconnect people with nature</a:t>
            </a:r>
            <a:endParaRPr lang="en-GB" sz="1800" dirty="0"/>
          </a:p>
          <a:p>
            <a:endParaRPr lang="en-GB" dirty="0"/>
          </a:p>
        </p:txBody>
      </p:sp>
    </p:spTree>
    <p:extLst>
      <p:ext uri="{BB962C8B-B14F-4D97-AF65-F5344CB8AC3E}">
        <p14:creationId xmlns:p14="http://schemas.microsoft.com/office/powerpoint/2010/main" val="1011695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a:xfrm>
            <a:off x="2413190" y="1414984"/>
            <a:ext cx="3258036" cy="4761979"/>
          </a:xfrm>
        </p:spPr>
        <p:txBody>
          <a:bodyPr/>
          <a:lstStyle/>
          <a:p>
            <a:pPr marL="342900" indent="-342900">
              <a:buFont typeface="Arial" panose="020B0604020202020204" pitchFamily="34" charset="0"/>
              <a:buChar char="•"/>
            </a:pPr>
            <a:r>
              <a:rPr lang="en-GB" sz="2800" dirty="0" smtClean="0"/>
              <a:t>What were your experiences of using the Pathways? </a:t>
            </a:r>
          </a:p>
          <a:p>
            <a:pPr marL="342900" indent="-342900">
              <a:buFont typeface="Arial" panose="020B0604020202020204" pitchFamily="34" charset="0"/>
              <a:buChar char="•"/>
            </a:pPr>
            <a:r>
              <a:rPr lang="en-GB" sz="2800" dirty="0" smtClean="0"/>
              <a:t>Each group should summarise their experiences and relay them to the wider group</a:t>
            </a:r>
            <a:endParaRPr lang="en-GB" sz="2800" dirty="0"/>
          </a:p>
        </p:txBody>
      </p:sp>
    </p:spTree>
    <p:extLst>
      <p:ext uri="{BB962C8B-B14F-4D97-AF65-F5344CB8AC3E}">
        <p14:creationId xmlns:p14="http://schemas.microsoft.com/office/powerpoint/2010/main" val="2338784929"/>
      </p:ext>
    </p:extLst>
  </p:cSld>
  <p:clrMapOvr>
    <a:masterClrMapping/>
  </p:clrMapOvr>
</p:sld>
</file>

<file path=ppt/theme/theme1.xml><?xml version="1.0" encoding="utf-8"?>
<a:theme xmlns:a="http://schemas.openxmlformats.org/drawingml/2006/main" name="Office Theme">
  <a:themeElements>
    <a:clrScheme name="Generic UDOL Pallet">
      <a:dk1>
        <a:srgbClr val="000000"/>
      </a:dk1>
      <a:lt1>
        <a:srgbClr val="FFFFFF"/>
      </a:lt1>
      <a:dk2>
        <a:srgbClr val="101D49"/>
      </a:dk2>
      <a:lt2>
        <a:srgbClr val="FFFFFF"/>
      </a:lt2>
      <a:accent1>
        <a:srgbClr val="101D49"/>
      </a:accent1>
      <a:accent2>
        <a:srgbClr val="EE313E"/>
      </a:accent2>
      <a:accent3>
        <a:srgbClr val="B9B4B0"/>
      </a:accent3>
      <a:accent4>
        <a:srgbClr val="FEBF13"/>
      </a:accent4>
      <a:accent5>
        <a:srgbClr val="2041CB"/>
      </a:accent5>
      <a:accent6>
        <a:srgbClr val="84754E"/>
      </a:accent6>
      <a:hlink>
        <a:srgbClr val="EE313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E9549C769E6F4086D62647118FD5E2" ma:contentTypeVersion="72" ma:contentTypeDescription="Create a new document." ma:contentTypeScope="" ma:versionID="8a4bcc4394d84ab59ef706de8af8ed27">
  <xsd:schema xmlns:xsd="http://www.w3.org/2001/XMLSchema" xmlns:xs="http://www.w3.org/2001/XMLSchema" xmlns:p="http://schemas.microsoft.com/office/2006/metadata/properties" targetNamespace="http://schemas.microsoft.com/office/2006/metadata/properties" ma:root="true" ma:fieldsID="bcc56c387f9dac6c4d2914e4e5f61ae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8" ma:displayName="Content Type"/>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A0DAD2-A93C-4611-BDE0-54BB1C8C16D0}">
  <ds:schemaRefs>
    <ds:schemaRef ds:uri="http://schemas.microsoft.com/sharepoint/v3/contenttype/forms"/>
  </ds:schemaRefs>
</ds:datastoreItem>
</file>

<file path=customXml/itemProps2.xml><?xml version="1.0" encoding="utf-8"?>
<ds:datastoreItem xmlns:ds="http://schemas.openxmlformats.org/officeDocument/2006/customXml" ds:itemID="{134E1EBA-8406-4635-B5A5-A86E343F4C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0FC0CA2-8F05-498B-9F5B-23CC560B7C24}">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1189</TotalTime>
  <Words>986</Words>
  <Application>Microsoft Office PowerPoint</Application>
  <PresentationFormat>Widescreen</PresentationFormat>
  <Paragraphs>49</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Experiencing the Pathways</vt:lpstr>
      <vt:lpstr>Activities</vt:lpstr>
      <vt:lpstr>Activities</vt:lpstr>
      <vt:lpstr>Activities</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Williams</dc:creator>
  <cp:lastModifiedBy>Ryan Lumber</cp:lastModifiedBy>
  <cp:revision>135</cp:revision>
  <cp:lastPrinted>2019-02-14T11:35:36Z</cp:lastPrinted>
  <dcterms:created xsi:type="dcterms:W3CDTF">2018-06-19T09:59:48Z</dcterms:created>
  <dcterms:modified xsi:type="dcterms:W3CDTF">2020-01-08T14:48:43Z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0x010100F6E9549C769E6F4086D62647118FD5E2</vt:lpwstr>
  </property>
  <property fmtid="{D5CDD505-2E9C-101B-9397-08002B2CF9AE}" pid="3" name="MSIP_Label_b47d098f-2640-4837-b575-e0be04df0525_Enabled">
    <vt:lpwstr>True</vt:lpwstr>
  </property>
  <property fmtid="{D5CDD505-2E9C-101B-9397-08002B2CF9AE}" pid="4" name="MSIP_Label_b47d098f-2640-4837-b575-e0be04df0525_SiteId">
    <vt:lpwstr>98f1bb3a-5efa-4782-88ba-bd897db60e62</vt:lpwstr>
  </property>
  <property fmtid="{D5CDD505-2E9C-101B-9397-08002B2CF9AE}" pid="5" name="MSIP_Label_b47d098f-2640-4837-b575-e0be04df0525_Owner">
    <vt:lpwstr>784423@derby.ac.uk</vt:lpwstr>
  </property>
  <property fmtid="{D5CDD505-2E9C-101B-9397-08002B2CF9AE}" pid="6" name="MSIP_Label_b47d098f-2640-4837-b575-e0be04df0525_SetDate">
    <vt:lpwstr>2018-07-25T09:25:08.8130716Z</vt:lpwstr>
  </property>
  <property fmtid="{D5CDD505-2E9C-101B-9397-08002B2CF9AE}" pid="7" name="MSIP_Label_b47d098f-2640-4837-b575-e0be04df0525_Name">
    <vt:lpwstr>Internal</vt:lpwstr>
  </property>
  <property fmtid="{D5CDD505-2E9C-101B-9397-08002B2CF9AE}" pid="8" name="MSIP_Label_b47d098f-2640-4837-b575-e0be04df0525_Application">
    <vt:lpwstr>Microsoft Azure Information Protection</vt:lpwstr>
  </property>
  <property fmtid="{D5CDD505-2E9C-101B-9397-08002B2CF9AE}" pid="9" name="MSIP_Label_b47d098f-2640-4837-b575-e0be04df0525_Extended_MSFT_Method">
    <vt:lpwstr>Automatic</vt:lpwstr>
  </property>
  <property fmtid="{D5CDD505-2E9C-101B-9397-08002B2CF9AE}" pid="10" name="MSIP_Label_501a0944-9d81-4c75-b857-2ec7863455b7_Enabled">
    <vt:lpwstr>True</vt:lpwstr>
  </property>
  <property fmtid="{D5CDD505-2E9C-101B-9397-08002B2CF9AE}" pid="11" name="MSIP_Label_501a0944-9d81-4c75-b857-2ec7863455b7_SiteId">
    <vt:lpwstr>98f1bb3a-5efa-4782-88ba-bd897db60e62</vt:lpwstr>
  </property>
  <property fmtid="{D5CDD505-2E9C-101B-9397-08002B2CF9AE}" pid="12" name="MSIP_Label_501a0944-9d81-4c75-b857-2ec7863455b7_Owner">
    <vt:lpwstr>784423@derby.ac.uk</vt:lpwstr>
  </property>
  <property fmtid="{D5CDD505-2E9C-101B-9397-08002B2CF9AE}" pid="13" name="MSIP_Label_501a0944-9d81-4c75-b857-2ec7863455b7_SetDate">
    <vt:lpwstr>2018-07-25T09:25:08.8130716Z</vt:lpwstr>
  </property>
  <property fmtid="{D5CDD505-2E9C-101B-9397-08002B2CF9AE}" pid="14" name="MSIP_Label_501a0944-9d81-4c75-b857-2ec7863455b7_Name">
    <vt:lpwstr>Internal with visible marking</vt:lpwstr>
  </property>
  <property fmtid="{D5CDD505-2E9C-101B-9397-08002B2CF9AE}" pid="15" name="MSIP_Label_501a0944-9d81-4c75-b857-2ec7863455b7_Application">
    <vt:lpwstr>Microsoft Azure Information Protection</vt:lpwstr>
  </property>
  <property fmtid="{D5CDD505-2E9C-101B-9397-08002B2CF9AE}" pid="16" name="MSIP_Label_501a0944-9d81-4c75-b857-2ec7863455b7_Parent">
    <vt:lpwstr>b47d098f-2640-4837-b575-e0be04df0525</vt:lpwstr>
  </property>
  <property fmtid="{D5CDD505-2E9C-101B-9397-08002B2CF9AE}" pid="17" name="MSIP_Label_501a0944-9d81-4c75-b857-2ec7863455b7_Extended_MSFT_Method">
    <vt:lpwstr>Automatic</vt:lpwstr>
  </property>
  <property fmtid="{D5CDD505-2E9C-101B-9397-08002B2CF9AE}" pid="18" name="Sensitivity">
    <vt:lpwstr>Internal Internal with visible marking</vt:lpwstr>
  </property>
</Properties>
</file>