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A5258D-CB8D-B944-87B8-4163FF23A051}">
          <p14:sldIdLst>
            <p14:sldId id="262"/>
            <p14:sldId id="263"/>
            <p14:sldId id="264"/>
            <p14:sldId id="26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42B33"/>
    <a:srgbClr val="9A8555"/>
    <a:srgbClr val="0B1F47"/>
    <a:srgbClr val="F4B528"/>
    <a:srgbClr val="004E8F"/>
    <a:srgbClr val="7CC7BE"/>
    <a:srgbClr val="37DDD1"/>
    <a:srgbClr val="0084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0"/>
    <p:restoredTop sz="94698"/>
  </p:normalViewPr>
  <p:slideViewPr>
    <p:cSldViewPr snapToGrid="0" snapToObjects="1" showGuides="1">
      <p:cViewPr varScale="1">
        <p:scale>
          <a:sx n="69" d="100"/>
          <a:sy n="69" d="100"/>
        </p:scale>
        <p:origin x="1299"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A15900-097D-41A6-8BB0-9B45689F798D}" type="datetimeFigureOut">
              <a:rPr lang="en-GB" smtClean="0"/>
              <a:t>2020-01-30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4FC30-DDDC-447D-80B0-3AADCE071D44}" type="slidenum">
              <a:rPr lang="en-GB" smtClean="0"/>
              <a:t>‹#›</a:t>
            </a:fld>
            <a:endParaRPr lang="en-GB"/>
          </a:p>
        </p:txBody>
      </p:sp>
    </p:spTree>
    <p:extLst>
      <p:ext uri="{BB962C8B-B14F-4D97-AF65-F5344CB8AC3E}">
        <p14:creationId xmlns:p14="http://schemas.microsoft.com/office/powerpoint/2010/main" val="274499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Title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 It would be useful to provide the Pathway Activity Planner as a handout to help attendees plan their activities during the session. In addition, having access to the measurement</a:t>
            </a:r>
            <a:r>
              <a:rPr lang="en-GB" sz="1200" b="1" kern="1200" baseline="0" dirty="0">
                <a:solidFill>
                  <a:schemeClr val="tx1"/>
                </a:solidFill>
                <a:effectLst/>
                <a:latin typeface="+mn-lt"/>
                <a:ea typeface="+mn-ea"/>
                <a:cs typeface="+mn-cs"/>
              </a:rPr>
              <a:t> supporting document would also </a:t>
            </a:r>
            <a:r>
              <a:rPr lang="en-GB" sz="1200" b="1" kern="1200" baseline="0">
                <a:solidFill>
                  <a:schemeClr val="tx1"/>
                </a:solidFill>
                <a:effectLst/>
                <a:latin typeface="+mn-lt"/>
                <a:ea typeface="+mn-ea"/>
                <a:cs typeface="+mn-cs"/>
              </a:rPr>
              <a:t>be useful.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Move onto slide 2 to begin</a:t>
            </a:r>
          </a:p>
          <a:p>
            <a:r>
              <a:rPr lang="en-GB" sz="1200" kern="1200" dirty="0">
                <a:solidFill>
                  <a:schemeClr val="tx1"/>
                </a:solidFill>
                <a:effectLst/>
                <a:latin typeface="+mn-lt"/>
                <a:ea typeface="+mn-ea"/>
                <a:cs typeface="+mn-cs"/>
              </a:rPr>
              <a:t>[move onto slide 2]</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1</a:t>
            </a:fld>
            <a:endParaRPr lang="en-GB"/>
          </a:p>
        </p:txBody>
      </p:sp>
    </p:spTree>
    <p:extLst>
      <p:ext uri="{BB962C8B-B14F-4D97-AF65-F5344CB8AC3E}">
        <p14:creationId xmlns:p14="http://schemas.microsoft.com/office/powerpoint/2010/main" val="3326194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session is designed to help you incorporate the pathways into the activities you use to engage people with nature and to have an opportunity to get feedback on your ideas. In addition to this, it is important to plan how the outcomes from your activities can be captured and that they are integrated at the planning stage to ensure they complement, rather than disrupt the activities you put on. </a:t>
            </a:r>
          </a:p>
          <a:p>
            <a:r>
              <a:rPr lang="en-GB" sz="1200" kern="1200" dirty="0">
                <a:solidFill>
                  <a:schemeClr val="tx1"/>
                </a:solidFill>
                <a:effectLst/>
                <a:latin typeface="+mn-lt"/>
                <a:ea typeface="+mn-ea"/>
                <a:cs typeface="+mn-cs"/>
              </a:rPr>
              <a:t>[move onto slide 3]</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2</a:t>
            </a:fld>
            <a:endParaRPr lang="en-GB"/>
          </a:p>
        </p:txBody>
      </p:sp>
    </p:spTree>
    <p:extLst>
      <p:ext uri="{BB962C8B-B14F-4D97-AF65-F5344CB8AC3E}">
        <p14:creationId xmlns:p14="http://schemas.microsoft.com/office/powerpoint/2010/main" val="2736912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Note: Have groups work within the larger groups of 6 to 8 people that they were in for part 2 of the training.</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To help you do this the Pathway activity planner can be a used to help map the pathways onto the activities you will be running. This could be in the form of a newly designed activity or taking an existing one that you use and mapping the pathways onto it. Regardless of the way in which you integrate the Pathways, it is important that they are used as a lens through which the activity is framed to help people reconnect with nature in a meaningful way. Do remember that not every activity you design will necessarily include all five Pathways but including as many as possible (while not compromising the activity) will help make your efforts to reconnect people with nature as successful as possible. In your groups, your first task for this session is to use the handout provided to design an activity that engages people with nature that draws upon the Pathways. You should take around 30 minutes to do this.</a:t>
            </a:r>
          </a:p>
          <a:p>
            <a:r>
              <a:rPr lang="en-GB" sz="1200" kern="1200" dirty="0">
                <a:solidFill>
                  <a:schemeClr val="tx1"/>
                </a:solidFill>
                <a:effectLst/>
                <a:latin typeface="+mn-lt"/>
                <a:ea typeface="+mn-ea"/>
                <a:cs typeface="+mn-cs"/>
              </a:rPr>
              <a:t>[move onto slide 4 once the 30 minutes is up or all groups have completed the task]</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3</a:t>
            </a:fld>
            <a:endParaRPr lang="en-GB"/>
          </a:p>
        </p:txBody>
      </p:sp>
    </p:spTree>
    <p:extLst>
      <p:ext uri="{BB962C8B-B14F-4D97-AF65-F5344CB8AC3E}">
        <p14:creationId xmlns:p14="http://schemas.microsoft.com/office/powerpoint/2010/main" val="4204605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that you have planned your activity, two people from your group should be nominated. The nominated pair will visit another group and present your activity to gather constructive feedback on what you have planned. Those who remain will need to provide feedback on the planned activities of two other groups. You have 30 minutes to share your ideas. After the first 15 minutes, I’ll call time so that you can move to another group. </a:t>
            </a:r>
          </a:p>
          <a:p>
            <a:r>
              <a:rPr lang="en-GB" sz="1200" b="1" kern="1200" dirty="0">
                <a:solidFill>
                  <a:schemeClr val="tx1"/>
                </a:solidFill>
                <a:effectLst/>
                <a:latin typeface="+mn-lt"/>
                <a:ea typeface="+mn-ea"/>
                <a:cs typeface="+mn-cs"/>
              </a:rPr>
              <a:t>Note: Have groups visit at least two others and give them 5 minutes or so at the end of the half an hour to return to their group and briefly share their insights.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[once they have returned to their groups and have shared their insights move onto slide 5]</a:t>
            </a:r>
          </a:p>
          <a:p>
            <a:endParaRPr lang="en-GB" dirty="0"/>
          </a:p>
        </p:txBody>
      </p:sp>
      <p:sp>
        <p:nvSpPr>
          <p:cNvPr id="4" name="Slide Number Placeholder 3"/>
          <p:cNvSpPr>
            <a:spLocks noGrp="1"/>
          </p:cNvSpPr>
          <p:nvPr>
            <p:ph type="sldNum" sz="quarter" idx="10"/>
          </p:nvPr>
        </p:nvSpPr>
        <p:spPr/>
        <p:txBody>
          <a:bodyPr/>
          <a:lstStyle/>
          <a:p>
            <a:fld id="{5514FC30-DDDC-447D-80B0-3AADCE071D44}" type="slidenum">
              <a:rPr lang="en-GB" smtClean="0"/>
              <a:t>4</a:t>
            </a:fld>
            <a:endParaRPr lang="en-GB"/>
          </a:p>
        </p:txBody>
      </p:sp>
    </p:spTree>
    <p:extLst>
      <p:ext uri="{BB962C8B-B14F-4D97-AF65-F5344CB8AC3E}">
        <p14:creationId xmlns:p14="http://schemas.microsoft.com/office/powerpoint/2010/main" val="351741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508D7-2280-7445-9E56-56259A07FC8A}"/>
              </a:ext>
            </a:extLst>
          </p:cNvPr>
          <p:cNvSpPr>
            <a:spLocks noGrp="1"/>
          </p:cNvSpPr>
          <p:nvPr>
            <p:ph type="ctrTitle" hasCustomPrompt="1"/>
          </p:nvPr>
        </p:nvSpPr>
        <p:spPr>
          <a:xfrm>
            <a:off x="2392564" y="373769"/>
            <a:ext cx="8275435" cy="540631"/>
          </a:xfrm>
          <a:prstGeom prst="rect">
            <a:avLst/>
          </a:prstGeom>
        </p:spPr>
        <p:txBody>
          <a:bodyPr anchor="t"/>
          <a:lstStyle>
            <a:lvl1pPr algn="l">
              <a:lnSpc>
                <a:spcPct val="100000"/>
              </a:lnSpc>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Subtitle 2">
            <a:extLst>
              <a:ext uri="{FF2B5EF4-FFF2-40B4-BE49-F238E27FC236}">
                <a16:creationId xmlns:a16="http://schemas.microsoft.com/office/drawing/2014/main" id="{C1FF6D12-0445-E148-BB09-E64C08B1BA55}"/>
              </a:ext>
            </a:extLst>
          </p:cNvPr>
          <p:cNvSpPr>
            <a:spLocks noGrp="1"/>
          </p:cNvSpPr>
          <p:nvPr>
            <p:ph type="subTitle" idx="1" hasCustomPrompt="1"/>
          </p:nvPr>
        </p:nvSpPr>
        <p:spPr>
          <a:xfrm>
            <a:off x="2392564" y="1435007"/>
            <a:ext cx="8275436" cy="5039212"/>
          </a:xfrm>
          <a:prstGeom prst="rect">
            <a:avLst/>
          </a:prstGeom>
        </p:spPr>
        <p:txBody>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Body Copy  ARIAL 16pt</a:t>
            </a:r>
          </a:p>
        </p:txBody>
      </p:sp>
    </p:spTree>
    <p:extLst>
      <p:ext uri="{BB962C8B-B14F-4D97-AF65-F5344CB8AC3E}">
        <p14:creationId xmlns:p14="http://schemas.microsoft.com/office/powerpoint/2010/main" val="288303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135D-D60C-5E43-A2E0-33CB99A83166}"/>
              </a:ext>
            </a:extLst>
          </p:cNvPr>
          <p:cNvSpPr>
            <a:spLocks noGrp="1"/>
          </p:cNvSpPr>
          <p:nvPr>
            <p:ph type="title" hasCustomPrompt="1"/>
          </p:nvPr>
        </p:nvSpPr>
        <p:spPr>
          <a:xfrm>
            <a:off x="2413190" y="365126"/>
            <a:ext cx="8940609" cy="595996"/>
          </a:xfrm>
          <a:prstGeom prst="rect">
            <a:avLst/>
          </a:prstGeom>
        </p:spPr>
        <p:txBody>
          <a:bodyPr/>
          <a:lstStyle>
            <a:lvl1pPr>
              <a:defRPr sz="3200" b="1" i="0">
                <a:latin typeface="Arial" panose="020B0604020202020204" pitchFamily="34" charset="0"/>
                <a:cs typeface="Arial" panose="020B0604020202020204" pitchFamily="34" charset="0"/>
              </a:defRPr>
            </a:lvl1pPr>
          </a:lstStyle>
          <a:p>
            <a:r>
              <a:rPr lang="en-US" dirty="0"/>
              <a:t>Title Arial 32pt</a:t>
            </a:r>
          </a:p>
        </p:txBody>
      </p:sp>
      <p:sp>
        <p:nvSpPr>
          <p:cNvPr id="3" name="Content Placeholder 2">
            <a:extLst>
              <a:ext uri="{FF2B5EF4-FFF2-40B4-BE49-F238E27FC236}">
                <a16:creationId xmlns:a16="http://schemas.microsoft.com/office/drawing/2014/main" id="{EC9E60C7-65E9-2D4E-8F6F-2124696CD5C9}"/>
              </a:ext>
            </a:extLst>
          </p:cNvPr>
          <p:cNvSpPr>
            <a:spLocks noGrp="1"/>
          </p:cNvSpPr>
          <p:nvPr>
            <p:ph idx="1" hasCustomPrompt="1"/>
          </p:nvPr>
        </p:nvSpPr>
        <p:spPr>
          <a:xfrm>
            <a:off x="2413190" y="1414984"/>
            <a:ext cx="8940610" cy="4761979"/>
          </a:xfrm>
          <a:prstGeom prst="rect">
            <a:avLst/>
          </a:prstGeom>
        </p:spPr>
        <p:txBody>
          <a:bodyPr/>
          <a:lstStyle>
            <a:lvl1pPr marL="0" indent="0">
              <a:buNone/>
              <a:defRPr sz="2400" b="0" i="0">
                <a:latin typeface="Arial" panose="020B0604020202020204" pitchFamily="34" charset="0"/>
                <a:cs typeface="Arial" panose="020B0604020202020204" pitchFamily="34" charset="0"/>
              </a:defRPr>
            </a:lvl1pPr>
            <a:lvl2pPr>
              <a:defRPr sz="1600" b="0" i="0">
                <a:latin typeface="Arial" panose="020B0604020202020204" pitchFamily="34" charset="0"/>
                <a:cs typeface="Arial" panose="020B0604020202020204" pitchFamily="34" charset="0"/>
              </a:defRPr>
            </a:lvl2pPr>
            <a:lvl3pPr>
              <a:defRPr sz="1600" b="0" i="0">
                <a:latin typeface="Arial" panose="020B0604020202020204" pitchFamily="34" charset="0"/>
                <a:cs typeface="Arial" panose="020B0604020202020204" pitchFamily="34" charset="0"/>
              </a:defRPr>
            </a:lvl3pPr>
            <a:lvl4pPr>
              <a:defRPr sz="1600" b="0" i="0">
                <a:latin typeface="Arial" panose="020B0604020202020204" pitchFamily="34" charset="0"/>
                <a:cs typeface="Arial" panose="020B0604020202020204" pitchFamily="34" charset="0"/>
              </a:defRPr>
            </a:lvl4pPr>
            <a:lvl5pPr>
              <a:defRPr sz="1600" b="0" i="0">
                <a:latin typeface="Arial" panose="020B0604020202020204" pitchFamily="34" charset="0"/>
                <a:cs typeface="Arial" panose="020B0604020202020204" pitchFamily="34" charset="0"/>
              </a:defRPr>
            </a:lvl5pPr>
          </a:lstStyle>
          <a:p>
            <a:pPr lvl="0"/>
            <a:r>
              <a:rPr lang="en-US" dirty="0"/>
              <a:t>Body Copy Arial 24pt</a:t>
            </a:r>
          </a:p>
        </p:txBody>
      </p:sp>
    </p:spTree>
    <p:extLst>
      <p:ext uri="{BB962C8B-B14F-4D97-AF65-F5344CB8AC3E}">
        <p14:creationId xmlns:p14="http://schemas.microsoft.com/office/powerpoint/2010/main" val="3944794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4A277A7-7F00-5A49-AC6F-8C8B2B09FEB0}"/>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MSIPCMContentMarking" descr="{&quot;HashCode&quot;:269818377,&quot;Placement&quot;:&quot;Footer&quot;}"/>
          <p:cNvSpPr txBox="1"/>
          <p:nvPr userDrawn="1"/>
        </p:nvSpPr>
        <p:spPr>
          <a:xfrm>
            <a:off x="0" y="6561475"/>
            <a:ext cx="1522472" cy="296525"/>
          </a:xfrm>
          <a:prstGeom prst="rect">
            <a:avLst/>
          </a:prstGeom>
          <a:noFill/>
        </p:spPr>
        <p:txBody>
          <a:bodyPr vert="horz" wrap="square" lIns="0" tIns="0" rIns="0" bIns="0" rtlCol="0" anchor="ctr" anchorCtr="1">
            <a:spAutoFit/>
          </a:bodyPr>
          <a:lstStyle/>
          <a:p>
            <a:pPr algn="l">
              <a:spcBef>
                <a:spcPts val="0"/>
              </a:spcBef>
              <a:spcAft>
                <a:spcPts val="0"/>
              </a:spcAft>
            </a:pPr>
            <a:r>
              <a:rPr lang="en-GB" sz="1200">
                <a:solidFill>
                  <a:srgbClr val="000000"/>
                </a:solidFill>
                <a:latin typeface="Calibri" panose="020F0502020204030204" pitchFamily="34" charset="0"/>
              </a:rPr>
              <a:t>Sensitivity: Internal</a:t>
            </a:r>
          </a:p>
        </p:txBody>
      </p:sp>
    </p:spTree>
    <p:extLst>
      <p:ext uri="{BB962C8B-B14F-4D97-AF65-F5344CB8AC3E}">
        <p14:creationId xmlns:p14="http://schemas.microsoft.com/office/powerpoint/2010/main" val="233730852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EED3BF-C5A4-D84B-9D59-308D61CB2C8A}"/>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p:cNvPicPr>
            <a:picLocks noChangeAspect="1"/>
          </p:cNvPicPr>
          <p:nvPr/>
        </p:nvPicPr>
        <p:blipFill>
          <a:blip r:embed="rId4"/>
          <a:stretch>
            <a:fillRect/>
          </a:stretch>
        </p:blipFill>
        <p:spPr>
          <a:xfrm>
            <a:off x="1949450" y="0"/>
            <a:ext cx="10242550" cy="6858000"/>
          </a:xfrm>
          <a:prstGeom prst="rect">
            <a:avLst/>
          </a:prstGeom>
        </p:spPr>
      </p:pic>
      <p:sp>
        <p:nvSpPr>
          <p:cNvPr id="7" name="Title 1">
            <a:extLst>
              <a:ext uri="{FF2B5EF4-FFF2-40B4-BE49-F238E27FC236}">
                <a16:creationId xmlns:a16="http://schemas.microsoft.com/office/drawing/2014/main" id="{70FF71A8-29CF-8B45-AFBA-2CADE4570003}"/>
              </a:ext>
            </a:extLst>
          </p:cNvPr>
          <p:cNvSpPr txBox="1">
            <a:spLocks/>
          </p:cNvSpPr>
          <p:nvPr/>
        </p:nvSpPr>
        <p:spPr>
          <a:xfrm>
            <a:off x="1829376" y="3219151"/>
            <a:ext cx="10362623" cy="867930"/>
          </a:xfrm>
          <a:prstGeom prst="rect">
            <a:avLst/>
          </a:prstGeom>
          <a:solidFill>
            <a:srgbClr val="0B1F47">
              <a:alpha val="56000"/>
            </a:srgbClr>
          </a:solidFill>
          <a:ln>
            <a:noFill/>
          </a:ln>
        </p:spPr>
        <p:txBody>
          <a:bodyPr wrap="square">
            <a:spAutoFit/>
          </a:bodyPr>
          <a:lstStyle>
            <a:lvl1pPr algn="l" defTabSz="914400" rtl="0" eaLnBrk="1" latinLnBrk="0" hangingPunct="1">
              <a:lnSpc>
                <a:spcPct val="90000"/>
              </a:lnSpc>
              <a:spcBef>
                <a:spcPct val="0"/>
              </a:spcBef>
              <a:buNone/>
              <a:defRPr sz="3200" b="1" i="0" kern="1200">
                <a:solidFill>
                  <a:schemeClr val="tx1"/>
                </a:solidFill>
                <a:latin typeface="Arial" panose="020B0604020202020204" pitchFamily="34" charset="0"/>
                <a:ea typeface="+mj-ea"/>
                <a:cs typeface="Arial" panose="020B0604020202020204" pitchFamily="34" charset="0"/>
              </a:defRPr>
            </a:lvl1pPr>
          </a:lstStyle>
          <a:p>
            <a:pPr algn="ctr"/>
            <a:r>
              <a:rPr lang="en-US" sz="2800" dirty="0">
                <a:solidFill>
                  <a:schemeClr val="bg2"/>
                </a:solidFill>
                <a:ea typeface="+mn-ea"/>
              </a:rPr>
              <a:t>NCI Phase 3: </a:t>
            </a:r>
          </a:p>
          <a:p>
            <a:pPr algn="ctr"/>
            <a:r>
              <a:rPr lang="en-US" sz="2800" dirty="0">
                <a:solidFill>
                  <a:schemeClr val="bg2"/>
                </a:solidFill>
                <a:ea typeface="+mn-ea"/>
              </a:rPr>
              <a:t>Activity Planning and Measurement</a:t>
            </a:r>
          </a:p>
        </p:txBody>
      </p:sp>
      <p:pic>
        <p:nvPicPr>
          <p:cNvPr id="6" name="Picture 5"/>
          <p:cNvPicPr/>
          <p:nvPr/>
        </p:nvPicPr>
        <p:blipFill>
          <a:blip r:embed="rId5">
            <a:extLst>
              <a:ext uri="{28A0092B-C50C-407E-A947-70E740481C1C}">
                <a14:useLocalDpi xmlns:a14="http://schemas.microsoft.com/office/drawing/2010/main"/>
              </a:ext>
            </a:extLst>
          </a:blip>
          <a:stretch>
            <a:fillRect/>
          </a:stretch>
        </p:blipFill>
        <p:spPr>
          <a:xfrm>
            <a:off x="639869" y="1850060"/>
            <a:ext cx="1013439" cy="920849"/>
          </a:xfrm>
          <a:prstGeom prst="rect">
            <a:avLst/>
          </a:prstGeom>
        </p:spPr>
      </p:pic>
    </p:spTree>
    <p:extLst>
      <p:ext uri="{BB962C8B-B14F-4D97-AF65-F5344CB8AC3E}">
        <p14:creationId xmlns:p14="http://schemas.microsoft.com/office/powerpoint/2010/main" val="344922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Planning using the Pathways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sz="3600" dirty="0"/>
              <a:t>The purpose of this session is two-fold:</a:t>
            </a:r>
          </a:p>
          <a:p>
            <a:pPr marL="342900" indent="-342900">
              <a:buFont typeface="Arial" panose="020B0604020202020204" pitchFamily="34" charset="0"/>
              <a:buChar char="•"/>
            </a:pPr>
            <a:endParaRPr lang="en-GB" sz="3600" dirty="0"/>
          </a:p>
          <a:p>
            <a:pPr marL="1200150" lvl="1" indent="-514350">
              <a:buFont typeface="+mj-lt"/>
              <a:buAutoNum type="arabicPeriod"/>
            </a:pPr>
            <a:r>
              <a:rPr lang="en-GB" sz="2800" dirty="0"/>
              <a:t>Begin to use the pathways as a framework for activity planning</a:t>
            </a:r>
          </a:p>
          <a:p>
            <a:pPr marL="1200150" lvl="1" indent="-514350">
              <a:buFont typeface="+mj-lt"/>
              <a:buAutoNum type="arabicPeriod"/>
            </a:pPr>
            <a:r>
              <a:rPr lang="en-GB" sz="2800" dirty="0"/>
              <a:t>Consider the outcomes that could be measured </a:t>
            </a:r>
          </a:p>
        </p:txBody>
      </p:sp>
    </p:spTree>
    <p:extLst>
      <p:ext uri="{BB962C8B-B14F-4D97-AF65-F5344CB8AC3E}">
        <p14:creationId xmlns:p14="http://schemas.microsoft.com/office/powerpoint/2010/main" val="8518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Pathway Framework</a:t>
            </a:r>
          </a:p>
        </p:txBody>
      </p:sp>
      <p:graphicFrame>
        <p:nvGraphicFramePr>
          <p:cNvPr id="27" name="Table 26"/>
          <p:cNvGraphicFramePr>
            <a:graphicFrameLocks noGrp="1"/>
          </p:cNvGraphicFramePr>
          <p:nvPr>
            <p:extLst>
              <p:ext uri="{D42A27DB-BD31-4B8C-83A1-F6EECF244321}">
                <p14:modId xmlns:p14="http://schemas.microsoft.com/office/powerpoint/2010/main" val="2736684859"/>
              </p:ext>
            </p:extLst>
          </p:nvPr>
        </p:nvGraphicFramePr>
        <p:xfrm>
          <a:off x="2518361" y="1041905"/>
          <a:ext cx="9270460" cy="4704091"/>
        </p:xfrm>
        <a:graphic>
          <a:graphicData uri="http://schemas.openxmlformats.org/drawingml/2006/table">
            <a:tbl>
              <a:tblPr firstRow="1" firstCol="1" bandRow="1"/>
              <a:tblGrid>
                <a:gridCol w="1627721">
                  <a:extLst>
                    <a:ext uri="{9D8B030D-6E8A-4147-A177-3AD203B41FA5}">
                      <a16:colId xmlns:a16="http://schemas.microsoft.com/office/drawing/2014/main" val="3611051315"/>
                    </a:ext>
                  </a:extLst>
                </a:gridCol>
                <a:gridCol w="190860">
                  <a:extLst>
                    <a:ext uri="{9D8B030D-6E8A-4147-A177-3AD203B41FA5}">
                      <a16:colId xmlns:a16="http://schemas.microsoft.com/office/drawing/2014/main" val="622508180"/>
                    </a:ext>
                  </a:extLst>
                </a:gridCol>
                <a:gridCol w="190860">
                  <a:extLst>
                    <a:ext uri="{9D8B030D-6E8A-4147-A177-3AD203B41FA5}">
                      <a16:colId xmlns:a16="http://schemas.microsoft.com/office/drawing/2014/main" val="3794519498"/>
                    </a:ext>
                  </a:extLst>
                </a:gridCol>
                <a:gridCol w="1278507">
                  <a:extLst>
                    <a:ext uri="{9D8B030D-6E8A-4147-A177-3AD203B41FA5}">
                      <a16:colId xmlns:a16="http://schemas.microsoft.com/office/drawing/2014/main" val="57689061"/>
                    </a:ext>
                  </a:extLst>
                </a:gridCol>
                <a:gridCol w="1128409">
                  <a:extLst>
                    <a:ext uri="{9D8B030D-6E8A-4147-A177-3AD203B41FA5}">
                      <a16:colId xmlns:a16="http://schemas.microsoft.com/office/drawing/2014/main" val="3927675116"/>
                    </a:ext>
                  </a:extLst>
                </a:gridCol>
                <a:gridCol w="1566153">
                  <a:extLst>
                    <a:ext uri="{9D8B030D-6E8A-4147-A177-3AD203B41FA5}">
                      <a16:colId xmlns:a16="http://schemas.microsoft.com/office/drawing/2014/main" val="235689672"/>
                    </a:ext>
                  </a:extLst>
                </a:gridCol>
                <a:gridCol w="1459149">
                  <a:extLst>
                    <a:ext uri="{9D8B030D-6E8A-4147-A177-3AD203B41FA5}">
                      <a16:colId xmlns:a16="http://schemas.microsoft.com/office/drawing/2014/main" val="1431685587"/>
                    </a:ext>
                  </a:extLst>
                </a:gridCol>
                <a:gridCol w="1021404">
                  <a:extLst>
                    <a:ext uri="{9D8B030D-6E8A-4147-A177-3AD203B41FA5}">
                      <a16:colId xmlns:a16="http://schemas.microsoft.com/office/drawing/2014/main" val="516795846"/>
                    </a:ext>
                  </a:extLst>
                </a:gridCol>
                <a:gridCol w="807397">
                  <a:extLst>
                    <a:ext uri="{9D8B030D-6E8A-4147-A177-3AD203B41FA5}">
                      <a16:colId xmlns:a16="http://schemas.microsoft.com/office/drawing/2014/main" val="3886878791"/>
                    </a:ext>
                  </a:extLst>
                </a:gridCol>
              </a:tblGrid>
              <a:tr h="332657">
                <a:tc gridSpan="2">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How will the Pathways be included?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004187479"/>
                  </a:ext>
                </a:extLst>
              </a:tr>
              <a:tr h="612330">
                <a:tc gridSpan="2">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Activity Description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Contact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Emotion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Beauty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Meaning</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Compassion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681266104"/>
                  </a:ext>
                </a:extLst>
              </a:tr>
              <a:tr h="2293344">
                <a:tc gridSpan="2">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550367779"/>
                  </a:ext>
                </a:extLst>
              </a:tr>
              <a:tr h="1447579">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Times New Roman" panose="02020603050405020304" pitchFamily="18" charset="0"/>
                        </a:rPr>
                        <a:t>Outcome Measurements to be used: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49444" marR="4944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How they will be administered: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Timing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Pre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Post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Follow-up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100" b="1" dirty="0">
                          <a:effectLst/>
                          <a:latin typeface="Calibri" panose="020F0502020204030204" pitchFamily="34" charset="0"/>
                          <a:ea typeface="Calibri" panose="020F0502020204030204" pitchFamily="34" charset="0"/>
                          <a:cs typeface="Times New Roman" panose="02020603050405020304" pitchFamily="18" charset="0"/>
                        </a:rPr>
                        <a:t>Tick here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444" marR="4944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125499"/>
                  </a:ext>
                </a:extLst>
              </a:tr>
            </a:tbl>
          </a:graphicData>
        </a:graphic>
      </p:graphicFrame>
      <p:sp>
        <p:nvSpPr>
          <p:cNvPr id="28" name="Rectangle 27"/>
          <p:cNvSpPr/>
          <p:nvPr/>
        </p:nvSpPr>
        <p:spPr>
          <a:xfrm>
            <a:off x="11304058" y="4658259"/>
            <a:ext cx="174625" cy="18415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 name="Rectangle 28"/>
          <p:cNvSpPr/>
          <p:nvPr/>
        </p:nvSpPr>
        <p:spPr>
          <a:xfrm>
            <a:off x="11304058" y="5015595"/>
            <a:ext cx="173037" cy="185738"/>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0" name="Rectangle 29"/>
          <p:cNvSpPr/>
          <p:nvPr/>
        </p:nvSpPr>
        <p:spPr>
          <a:xfrm>
            <a:off x="11304058" y="5339981"/>
            <a:ext cx="173038" cy="18415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43015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Activity Feedback</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GB" dirty="0"/>
              <a:t>Now that you have planned an activity, nominate two people to represent your group</a:t>
            </a:r>
          </a:p>
          <a:p>
            <a:pPr marL="342900" indent="-342900">
              <a:buFont typeface="Arial" panose="020B0604020202020204" pitchFamily="34" charset="0"/>
              <a:buChar char="•"/>
            </a:pPr>
            <a:r>
              <a:rPr lang="en-GB" dirty="0"/>
              <a:t>The two representatives will move to another group and present an overview of your activity</a:t>
            </a:r>
          </a:p>
          <a:p>
            <a:pPr marL="342900" indent="-342900">
              <a:buFont typeface="Arial" panose="020B0604020202020204" pitchFamily="34" charset="0"/>
              <a:buChar char="•"/>
            </a:pPr>
            <a:r>
              <a:rPr lang="en-GB" dirty="0"/>
              <a:t>Those who remain with their group will provide constructive feedback when presented with another groups activity</a:t>
            </a:r>
          </a:p>
        </p:txBody>
      </p:sp>
    </p:spTree>
    <p:extLst>
      <p:ext uri="{BB962C8B-B14F-4D97-AF65-F5344CB8AC3E}">
        <p14:creationId xmlns:p14="http://schemas.microsoft.com/office/powerpoint/2010/main" val="2011833769"/>
      </p:ext>
    </p:extLst>
  </p:cSld>
  <p:clrMapOvr>
    <a:masterClrMapping/>
  </p:clrMapOvr>
</p:sld>
</file>

<file path=ppt/theme/theme1.xml><?xml version="1.0" encoding="utf-8"?>
<a:theme xmlns:a="http://schemas.openxmlformats.org/drawingml/2006/main" name="Office Theme">
  <a:themeElements>
    <a:clrScheme name="Generic UDOL Pallet">
      <a:dk1>
        <a:srgbClr val="000000"/>
      </a:dk1>
      <a:lt1>
        <a:srgbClr val="FFFFFF"/>
      </a:lt1>
      <a:dk2>
        <a:srgbClr val="101D49"/>
      </a:dk2>
      <a:lt2>
        <a:srgbClr val="FFFFFF"/>
      </a:lt2>
      <a:accent1>
        <a:srgbClr val="101D49"/>
      </a:accent1>
      <a:accent2>
        <a:srgbClr val="EE313E"/>
      </a:accent2>
      <a:accent3>
        <a:srgbClr val="B9B4B0"/>
      </a:accent3>
      <a:accent4>
        <a:srgbClr val="FEBF13"/>
      </a:accent4>
      <a:accent5>
        <a:srgbClr val="2041CB"/>
      </a:accent5>
      <a:accent6>
        <a:srgbClr val="84754E"/>
      </a:accent6>
      <a:hlink>
        <a:srgbClr val="EE313E"/>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E9549C769E6F4086D62647118FD5E2" ma:contentTypeVersion="72" ma:contentTypeDescription="Create a new document." ma:contentTypeScope="" ma:versionID="8a4bcc4394d84ab59ef706de8af8ed27">
  <xsd:schema xmlns:xsd="http://www.w3.org/2001/XMLSchema" xmlns:xs="http://www.w3.org/2001/XMLSchema" xmlns:p="http://schemas.microsoft.com/office/2006/metadata/properties" targetNamespace="http://schemas.microsoft.com/office/2006/metadata/properties" ma:root="true" ma:fieldsID="bcc56c387f9dac6c4d2914e4e5f61ae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8" ma:displayName="Content Type"/>
        <xsd:element ref="dc:title"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FC0CA2-8F05-498B-9F5B-23CC560B7C2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9A0DAD2-A93C-4611-BDE0-54BB1C8C16D0}">
  <ds:schemaRefs>
    <ds:schemaRef ds:uri="http://schemas.microsoft.com/sharepoint/v3/contenttype/forms"/>
  </ds:schemaRefs>
</ds:datastoreItem>
</file>

<file path=customXml/itemProps3.xml><?xml version="1.0" encoding="utf-8"?>
<ds:datastoreItem xmlns:ds="http://schemas.openxmlformats.org/officeDocument/2006/customXml" ds:itemID="{134E1EBA-8406-4635-B5A5-A86E343F4C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1507</TotalTime>
  <Words>627</Words>
  <Application>Microsoft Office PowerPoint</Application>
  <PresentationFormat>Widescreen</PresentationFormat>
  <Paragraphs>59</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Activity Planning using the Pathways</vt:lpstr>
      <vt:lpstr>Pathway Framework</vt:lpstr>
      <vt:lpstr>Activity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Williams</dc:creator>
  <cp:lastModifiedBy>Holli-Anne Passmore</cp:lastModifiedBy>
  <cp:revision>168</cp:revision>
  <cp:lastPrinted>2019-02-14T11:35:36Z</cp:lastPrinted>
  <dcterms:created xsi:type="dcterms:W3CDTF">2018-06-19T09:59:48Z</dcterms:created>
  <dcterms:modified xsi:type="dcterms:W3CDTF">2020-01-30T15:09:38Z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0x010100F6E9549C769E6F4086D62647118FD5E2</vt:lpwstr>
  </property>
  <property fmtid="{D5CDD505-2E9C-101B-9397-08002B2CF9AE}" pid="3" name="MSIP_Label_b47d098f-2640-4837-b575-e0be04df0525_Enabled">
    <vt:lpwstr>True</vt:lpwstr>
  </property>
  <property fmtid="{D5CDD505-2E9C-101B-9397-08002B2CF9AE}" pid="4" name="MSIP_Label_b47d098f-2640-4837-b575-e0be04df0525_SiteId">
    <vt:lpwstr>98f1bb3a-5efa-4782-88ba-bd897db60e62</vt:lpwstr>
  </property>
  <property fmtid="{D5CDD505-2E9C-101B-9397-08002B2CF9AE}" pid="5" name="MSIP_Label_b47d098f-2640-4837-b575-e0be04df0525_Owner">
    <vt:lpwstr>784423@derby.ac.uk</vt:lpwstr>
  </property>
  <property fmtid="{D5CDD505-2E9C-101B-9397-08002B2CF9AE}" pid="6" name="MSIP_Label_b47d098f-2640-4837-b575-e0be04df0525_SetDate">
    <vt:lpwstr>2018-07-25T09:25:08.8130716Z</vt:lpwstr>
  </property>
  <property fmtid="{D5CDD505-2E9C-101B-9397-08002B2CF9AE}" pid="7" name="MSIP_Label_b47d098f-2640-4837-b575-e0be04df0525_Name">
    <vt:lpwstr>Internal</vt:lpwstr>
  </property>
  <property fmtid="{D5CDD505-2E9C-101B-9397-08002B2CF9AE}" pid="8" name="MSIP_Label_b47d098f-2640-4837-b575-e0be04df0525_Application">
    <vt:lpwstr>Microsoft Azure Information Protection</vt:lpwstr>
  </property>
  <property fmtid="{D5CDD505-2E9C-101B-9397-08002B2CF9AE}" pid="9" name="MSIP_Label_b47d098f-2640-4837-b575-e0be04df0525_Extended_MSFT_Method">
    <vt:lpwstr>Automatic</vt:lpwstr>
  </property>
  <property fmtid="{D5CDD505-2E9C-101B-9397-08002B2CF9AE}" pid="10" name="MSIP_Label_501a0944-9d81-4c75-b857-2ec7863455b7_Enabled">
    <vt:lpwstr>True</vt:lpwstr>
  </property>
  <property fmtid="{D5CDD505-2E9C-101B-9397-08002B2CF9AE}" pid="11" name="MSIP_Label_501a0944-9d81-4c75-b857-2ec7863455b7_SiteId">
    <vt:lpwstr>98f1bb3a-5efa-4782-88ba-bd897db60e62</vt:lpwstr>
  </property>
  <property fmtid="{D5CDD505-2E9C-101B-9397-08002B2CF9AE}" pid="12" name="MSIP_Label_501a0944-9d81-4c75-b857-2ec7863455b7_Owner">
    <vt:lpwstr>784423@derby.ac.uk</vt:lpwstr>
  </property>
  <property fmtid="{D5CDD505-2E9C-101B-9397-08002B2CF9AE}" pid="13" name="MSIP_Label_501a0944-9d81-4c75-b857-2ec7863455b7_SetDate">
    <vt:lpwstr>2018-07-25T09:25:08.8130716Z</vt:lpwstr>
  </property>
  <property fmtid="{D5CDD505-2E9C-101B-9397-08002B2CF9AE}" pid="14" name="MSIP_Label_501a0944-9d81-4c75-b857-2ec7863455b7_Name">
    <vt:lpwstr>Internal with visible marking</vt:lpwstr>
  </property>
  <property fmtid="{D5CDD505-2E9C-101B-9397-08002B2CF9AE}" pid="15" name="MSIP_Label_501a0944-9d81-4c75-b857-2ec7863455b7_Application">
    <vt:lpwstr>Microsoft Azure Information Protection</vt:lpwstr>
  </property>
  <property fmtid="{D5CDD505-2E9C-101B-9397-08002B2CF9AE}" pid="16" name="MSIP_Label_501a0944-9d81-4c75-b857-2ec7863455b7_Parent">
    <vt:lpwstr>b47d098f-2640-4837-b575-e0be04df0525</vt:lpwstr>
  </property>
  <property fmtid="{D5CDD505-2E9C-101B-9397-08002B2CF9AE}" pid="17" name="MSIP_Label_501a0944-9d81-4c75-b857-2ec7863455b7_Extended_MSFT_Method">
    <vt:lpwstr>Automatic</vt:lpwstr>
  </property>
  <property fmtid="{D5CDD505-2E9C-101B-9397-08002B2CF9AE}" pid="18" name="Sensitivity">
    <vt:lpwstr>Internal Internal with visible marking</vt:lpwstr>
  </property>
</Properties>
</file>