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313" r:id="rId5"/>
    <p:sldId id="299" r:id="rId6"/>
    <p:sldId id="306" r:id="rId7"/>
    <p:sldId id="301" r:id="rId8"/>
    <p:sldId id="303" r:id="rId9"/>
    <p:sldId id="311" r:id="rId10"/>
    <p:sldId id="308" r:id="rId11"/>
    <p:sldId id="309" r:id="rId12"/>
    <p:sldId id="304" r:id="rId13"/>
    <p:sldId id="307" r:id="rId14"/>
    <p:sldId id="3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A5258D-CB8D-B944-87B8-4163FF23A051}">
          <p14:sldIdLst>
            <p14:sldId id="313"/>
            <p14:sldId id="299"/>
            <p14:sldId id="306"/>
            <p14:sldId id="301"/>
            <p14:sldId id="303"/>
            <p14:sldId id="311"/>
            <p14:sldId id="308"/>
            <p14:sldId id="309"/>
            <p14:sldId id="304"/>
            <p14:sldId id="307"/>
            <p14:sldId id="3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2B33"/>
    <a:srgbClr val="9A8555"/>
    <a:srgbClr val="0B1F47"/>
    <a:srgbClr val="F4B528"/>
    <a:srgbClr val="004E8F"/>
    <a:srgbClr val="7CC7BE"/>
    <a:srgbClr val="37DDD1"/>
    <a:srgbClr val="008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42" autoAdjust="0"/>
    <p:restoredTop sz="94672" autoAdjust="0"/>
  </p:normalViewPr>
  <p:slideViewPr>
    <p:cSldViewPr snapToGrid="0" snapToObjects="1" showGuides="1">
      <p:cViewPr varScale="1">
        <p:scale>
          <a:sx n="79" d="100"/>
          <a:sy n="79" d="100"/>
        </p:scale>
        <p:origin x="120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3182"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15900-097D-41A6-8BB0-9B45689F798D}" type="datetimeFigureOut">
              <a:rPr lang="en-GB" smtClean="0"/>
              <a:t>18/03/2020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4FC30-DDDC-447D-80B0-3AADCE071D44}" type="slidenum">
              <a:rPr lang="en-GB" smtClean="0"/>
              <a:t>‹#›</a:t>
            </a:fld>
            <a:endParaRPr lang="en-GB"/>
          </a:p>
        </p:txBody>
      </p:sp>
    </p:spTree>
    <p:extLst>
      <p:ext uri="{BB962C8B-B14F-4D97-AF65-F5344CB8AC3E}">
        <p14:creationId xmlns:p14="http://schemas.microsoft.com/office/powerpoint/2010/main" val="274499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plos.org/plosone/article?id=10.1371/journal.pone.014977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1: Title and introduction</a:t>
            </a:r>
          </a:p>
          <a:p>
            <a:r>
              <a:rPr lang="en-GB" sz="1200" kern="1200" dirty="0" smtClean="0">
                <a:solidFill>
                  <a:schemeClr val="tx1"/>
                </a:solidFill>
                <a:effectLst/>
                <a:latin typeface="+mn-lt"/>
                <a:ea typeface="+mn-ea"/>
                <a:cs typeface="+mn-cs"/>
              </a:rPr>
              <a:t>The purpose of this session is to build upon the overview of the pathways provided earlier to showcase some of the work done to successfully apply them in a range of settings both here in the UK and further afield </a:t>
            </a:r>
          </a:p>
          <a:p>
            <a:r>
              <a:rPr lang="en-GB" sz="1200" kern="1200" dirty="0" smtClean="0">
                <a:solidFill>
                  <a:schemeClr val="tx1"/>
                </a:solidFill>
                <a:effectLst/>
                <a:latin typeface="+mn-lt"/>
                <a:ea typeface="+mn-ea"/>
                <a:cs typeface="+mn-cs"/>
              </a:rPr>
              <a:t>[Move onto slide 2]</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a:t>
            </a:fld>
            <a:endParaRPr lang="en-GB"/>
          </a:p>
        </p:txBody>
      </p:sp>
    </p:spTree>
    <p:extLst>
      <p:ext uri="{BB962C8B-B14F-4D97-AF65-F5344CB8AC3E}">
        <p14:creationId xmlns:p14="http://schemas.microsoft.com/office/powerpoint/2010/main" val="396707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10: Durrell Wildlife Trust </a:t>
            </a:r>
          </a:p>
          <a:p>
            <a:r>
              <a:rPr lang="en-GB" sz="1200" kern="1200" dirty="0" smtClean="0">
                <a:solidFill>
                  <a:schemeClr val="tx1"/>
                </a:solidFill>
                <a:effectLst/>
                <a:latin typeface="+mn-lt"/>
                <a:ea typeface="+mn-ea"/>
                <a:cs typeface="+mn-cs"/>
              </a:rPr>
              <a:t>As part of </a:t>
            </a:r>
            <a:r>
              <a:rPr lang="en-GB" sz="1200" kern="1200" dirty="0" err="1" smtClean="0">
                <a:solidFill>
                  <a:schemeClr val="tx1"/>
                </a:solidFill>
                <a:effectLst/>
                <a:latin typeface="+mn-lt"/>
                <a:ea typeface="+mn-ea"/>
                <a:cs typeface="+mn-cs"/>
              </a:rPr>
              <a:t>ReWild</a:t>
            </a:r>
            <a:r>
              <a:rPr lang="en-GB" sz="1200" kern="1200" dirty="0" smtClean="0">
                <a:solidFill>
                  <a:schemeClr val="tx1"/>
                </a:solidFill>
                <a:effectLst/>
                <a:latin typeface="+mn-lt"/>
                <a:ea typeface="+mn-ea"/>
                <a:cs typeface="+mn-cs"/>
              </a:rPr>
              <a:t> our World, Durrell see nature connectedness as a powerful concept that is not only important for wellbeing but also our relationship with the planet that will have implications for the ecosystems that we live in where a positive relationship with nature is needed. Durrell therefore aim to reconnect 1 million people with nature by 2025. To help achieve this, the pathways have been drawn upon in a number of ways to support their work:</a:t>
            </a:r>
          </a:p>
          <a:p>
            <a:pPr lvl="0"/>
            <a:r>
              <a:rPr lang="en-GB" sz="1200" kern="1200" dirty="0" smtClean="0">
                <a:solidFill>
                  <a:schemeClr val="tx1"/>
                </a:solidFill>
                <a:effectLst/>
                <a:latin typeface="+mn-lt"/>
                <a:ea typeface="+mn-ea"/>
                <a:cs typeface="+mn-cs"/>
              </a:rPr>
              <a:t>Within Jersey Zoo, their wildlife preserve, a transition is taking place from mainly focusing on the presentation of facts onto the pathways to engage visitors with the animals within the preserve through the signage used and the opportunities and emphasis of engagement (i.e. through their animal encounters) </a:t>
            </a:r>
          </a:p>
          <a:p>
            <a:pPr lvl="0"/>
            <a:r>
              <a:rPr lang="en-GB" sz="1200" kern="1200" dirty="0" smtClean="0">
                <a:solidFill>
                  <a:schemeClr val="tx1"/>
                </a:solidFill>
                <a:effectLst/>
                <a:latin typeface="+mn-lt"/>
                <a:ea typeface="+mn-ea"/>
                <a:cs typeface="+mn-cs"/>
              </a:rPr>
              <a:t>The redesign of the butterfly house at Jersey Zoo focused on beauty with visitor indications suggesting that they felt they had engaged their senses, experienced positive emotion and noticed beauty after visiting the Butterfly Kaleidoscope. At the end of the exhibit is an area that encourages visitors to protect the indigenous butterflies of the UK through activating compassion.   </a:t>
            </a:r>
          </a:p>
          <a:p>
            <a:r>
              <a:rPr lang="en-GB" sz="1200" kern="1200" dirty="0" smtClean="0">
                <a:solidFill>
                  <a:schemeClr val="tx1"/>
                </a:solidFill>
                <a:effectLst/>
                <a:latin typeface="+mn-lt"/>
                <a:ea typeface="+mn-ea"/>
                <a:cs typeface="+mn-cs"/>
              </a:rPr>
              <a:t>[Move onto slide 11]</a:t>
            </a:r>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10</a:t>
            </a:fld>
            <a:endParaRPr lang="en-GB"/>
          </a:p>
        </p:txBody>
      </p:sp>
    </p:spTree>
    <p:extLst>
      <p:ext uri="{BB962C8B-B14F-4D97-AF65-F5344CB8AC3E}">
        <p14:creationId xmlns:p14="http://schemas.microsoft.com/office/powerpoint/2010/main" val="379179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11: Summary</a:t>
            </a:r>
          </a:p>
          <a:p>
            <a:r>
              <a:rPr lang="en-GB" sz="1200" kern="1200" dirty="0" smtClean="0">
                <a:solidFill>
                  <a:schemeClr val="tx1"/>
                </a:solidFill>
                <a:effectLst/>
                <a:latin typeface="+mn-lt"/>
                <a:ea typeface="+mn-ea"/>
                <a:cs typeface="+mn-cs"/>
              </a:rPr>
              <a:t>The case studies outlined are just some of the work that has been undertaken in applying the pathways to reconnect people with nature that have hopefully planted a seed in your mind as to</a:t>
            </a:r>
            <a:r>
              <a:rPr lang="en-GB" sz="1200" kern="1200" baseline="0" dirty="0" smtClean="0">
                <a:solidFill>
                  <a:schemeClr val="tx1"/>
                </a:solidFill>
                <a:effectLst/>
                <a:latin typeface="+mn-lt"/>
                <a:ea typeface="+mn-ea"/>
                <a:cs typeface="+mn-cs"/>
              </a:rPr>
              <a:t> how they could be applied</a:t>
            </a:r>
            <a:r>
              <a:rPr lang="en-GB" sz="1200" kern="1200" dirty="0" smtClean="0">
                <a:solidFill>
                  <a:schemeClr val="tx1"/>
                </a:solidFill>
                <a:effectLst/>
                <a:latin typeface="+mn-lt"/>
                <a:ea typeface="+mn-ea"/>
                <a:cs typeface="+mn-cs"/>
              </a:rPr>
              <a:t>. The practical sessions you have taken part on earlier coupled with the later session on activity planning will help you develop their use within your own context. </a:t>
            </a:r>
          </a:p>
          <a:p>
            <a:r>
              <a:rPr lang="en-GB" sz="1200" kern="1200" dirty="0" smtClean="0">
                <a:solidFill>
                  <a:schemeClr val="tx1"/>
                </a:solidFill>
                <a:effectLst/>
                <a:latin typeface="+mn-lt"/>
                <a:ea typeface="+mn-ea"/>
                <a:cs typeface="+mn-cs"/>
              </a:rPr>
              <a:t>[End of presentation] </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11</a:t>
            </a:fld>
            <a:endParaRPr lang="en-GB"/>
          </a:p>
        </p:txBody>
      </p:sp>
    </p:spTree>
    <p:extLst>
      <p:ext uri="{BB962C8B-B14F-4D97-AF65-F5344CB8AC3E}">
        <p14:creationId xmlns:p14="http://schemas.microsoft.com/office/powerpoint/2010/main" val="258760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2: 30 Days Wild</a:t>
            </a:r>
          </a:p>
          <a:p>
            <a:r>
              <a:rPr lang="en-GB" sz="1200" kern="1200" dirty="0" smtClean="0">
                <a:solidFill>
                  <a:schemeClr val="tx1"/>
                </a:solidFill>
                <a:effectLst/>
                <a:latin typeface="+mn-lt"/>
                <a:ea typeface="+mn-ea"/>
                <a:cs typeface="+mn-cs"/>
              </a:rPr>
              <a:t>30 Days Wild is a yearly campaign run by the Wildlife Trusts that aims to draw attention to the natural world and normalise engagement with it and to provide a call to action for a large population. In June 2015 (and for the years since), people were encouraged to “do something wild every day” through a range of activities and to share what they did via social media. There was also an emphasis on self-direction with people encouraged to create their own activities inspired by those suggested. </a:t>
            </a:r>
          </a:p>
          <a:p>
            <a:r>
              <a:rPr lang="en-GB" sz="1200" kern="1200" dirty="0" smtClean="0">
                <a:solidFill>
                  <a:schemeClr val="tx1"/>
                </a:solidFill>
                <a:effectLst/>
                <a:latin typeface="+mn-lt"/>
                <a:ea typeface="+mn-ea"/>
                <a:cs typeface="+mn-cs"/>
              </a:rPr>
              <a:t>[Move onto slide 3]</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04A02F-0958-4556-8C96-4035C1A238D2}" type="slidenum">
              <a:rPr lang="en-GB" smtClean="0"/>
              <a:t>2</a:t>
            </a:fld>
            <a:endParaRPr lang="en-GB"/>
          </a:p>
        </p:txBody>
      </p:sp>
    </p:spTree>
    <p:extLst>
      <p:ext uri="{BB962C8B-B14F-4D97-AF65-F5344CB8AC3E}">
        <p14:creationId xmlns:p14="http://schemas.microsoft.com/office/powerpoint/2010/main" val="128366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3: 30 Days Wild applying the pathways</a:t>
            </a:r>
          </a:p>
          <a:p>
            <a:r>
              <a:rPr lang="en-GB" sz="1200" kern="1200" dirty="0" smtClean="0">
                <a:solidFill>
                  <a:schemeClr val="tx1"/>
                </a:solidFill>
                <a:effectLst/>
                <a:latin typeface="+mn-lt"/>
                <a:ea typeface="+mn-ea"/>
                <a:cs typeface="+mn-cs"/>
              </a:rPr>
              <a:t>The pathways were used in the designing of the 101 activities on offer for those taking part in the campaign. During planning, a list of potential activities of varying degrees of complexity and frequency were drawn up with the pathways used to refine their focus where needed. For example, the activity “go for a lunchtime walk; what did you see?” became ““go for a lunchtime walk; how did if make you feel?”</a:t>
            </a:r>
          </a:p>
          <a:p>
            <a:r>
              <a:rPr lang="en-GB" sz="1200" kern="1200" dirty="0" smtClean="0">
                <a:solidFill>
                  <a:schemeClr val="tx1"/>
                </a:solidFill>
                <a:effectLst/>
                <a:latin typeface="+mn-lt"/>
                <a:ea typeface="+mn-ea"/>
                <a:cs typeface="+mn-cs"/>
              </a:rPr>
              <a:t>The campaign attracted a large number of people with over 900 taking part for the full 30 days, experiencing improved wellbeing, health, increased pro-environmental actions and greater nature connectedness as a result. </a:t>
            </a:r>
          </a:p>
          <a:p>
            <a:r>
              <a:rPr lang="en-GB" sz="1200" kern="1200" dirty="0" smtClean="0">
                <a:solidFill>
                  <a:schemeClr val="tx1"/>
                </a:solidFill>
                <a:effectLst/>
                <a:latin typeface="+mn-lt"/>
                <a:ea typeface="+mn-ea"/>
                <a:cs typeface="+mn-cs"/>
              </a:rPr>
              <a:t>A full overview of the work and how the pathways were applied can be found here: </a:t>
            </a:r>
            <a:r>
              <a:rPr lang="en-GB" sz="1200" u="sng" kern="1200" dirty="0" smtClean="0">
                <a:solidFill>
                  <a:schemeClr val="tx1"/>
                </a:solidFill>
                <a:effectLst/>
                <a:latin typeface="+mn-lt"/>
                <a:ea typeface="+mn-ea"/>
                <a:cs typeface="+mn-cs"/>
                <a:hlinkClick r:id="rId3"/>
              </a:rPr>
              <a:t>https://journals.plos.org/plosone/article?id=10.1371/journal.pone.0149777</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[Move onto slide 4]</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14FC30-DDDC-447D-80B0-3AADCE071D44}" type="slidenum">
              <a:rPr lang="en-GB" smtClean="0"/>
              <a:t>3</a:t>
            </a:fld>
            <a:endParaRPr lang="en-GB"/>
          </a:p>
        </p:txBody>
      </p:sp>
    </p:spTree>
    <p:extLst>
      <p:ext uri="{BB962C8B-B14F-4D97-AF65-F5344CB8AC3E}">
        <p14:creationId xmlns:p14="http://schemas.microsoft.com/office/powerpoint/2010/main" val="147274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4: The National Trust</a:t>
            </a:r>
          </a:p>
          <a:p>
            <a:pPr lvl="0"/>
            <a:r>
              <a:rPr lang="en-GB" sz="1200" kern="1200" dirty="0" smtClean="0">
                <a:solidFill>
                  <a:schemeClr val="tx1"/>
                </a:solidFill>
                <a:effectLst/>
                <a:latin typeface="+mn-lt"/>
                <a:ea typeface="+mn-ea"/>
                <a:cs typeface="+mn-cs"/>
              </a:rPr>
              <a:t>The National Trust, an organisation with over 5 million members and around 26 million visitors a year adopted the pathways across their sites in two main ways:</a:t>
            </a:r>
          </a:p>
          <a:p>
            <a:pPr lvl="1"/>
            <a:r>
              <a:rPr lang="en-GB" sz="1200" kern="1200" dirty="0" smtClean="0">
                <a:solidFill>
                  <a:schemeClr val="tx1"/>
                </a:solidFill>
                <a:effectLst/>
                <a:latin typeface="+mn-lt"/>
                <a:ea typeface="+mn-ea"/>
                <a:cs typeface="+mn-cs"/>
              </a:rPr>
              <a:t>In the reframing of the 50 things campaign for children</a:t>
            </a:r>
          </a:p>
          <a:p>
            <a:pPr lvl="1"/>
            <a:r>
              <a:rPr lang="en-GB" sz="1200" kern="1200" dirty="0" smtClean="0">
                <a:solidFill>
                  <a:schemeClr val="tx1"/>
                </a:solidFill>
                <a:effectLst/>
                <a:latin typeface="+mn-lt"/>
                <a:ea typeface="+mn-ea"/>
                <a:cs typeface="+mn-cs"/>
              </a:rPr>
              <a:t>As a framework for designing or reframing activities by their visitor experience teams </a:t>
            </a:r>
          </a:p>
          <a:p>
            <a:r>
              <a:rPr lang="en-GB" sz="1200" kern="1200" dirty="0" smtClean="0">
                <a:solidFill>
                  <a:schemeClr val="tx1"/>
                </a:solidFill>
                <a:effectLst/>
                <a:latin typeface="+mn-lt"/>
                <a:ea typeface="+mn-ea"/>
                <a:cs typeface="+mn-cs"/>
              </a:rPr>
              <a:t>[Move onto slide 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04A02F-0958-4556-8C96-4035C1A238D2}" type="slidenum">
              <a:rPr lang="en-GB" smtClean="0"/>
              <a:t>4</a:t>
            </a:fld>
            <a:endParaRPr lang="en-GB"/>
          </a:p>
        </p:txBody>
      </p:sp>
    </p:spTree>
    <p:extLst>
      <p:ext uri="{BB962C8B-B14F-4D97-AF65-F5344CB8AC3E}">
        <p14:creationId xmlns:p14="http://schemas.microsoft.com/office/powerpoint/2010/main" val="388502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5: The 50 Things Campaign</a:t>
            </a:r>
          </a:p>
          <a:p>
            <a:r>
              <a:rPr lang="en-GB" sz="1200" kern="1200" dirty="0" smtClean="0">
                <a:solidFill>
                  <a:schemeClr val="tx1"/>
                </a:solidFill>
                <a:effectLst/>
                <a:latin typeface="+mn-lt"/>
                <a:ea typeface="+mn-ea"/>
                <a:cs typeface="+mn-cs"/>
              </a:rPr>
              <a:t>The 50 Things to do before you are 11 ¾’s is a campaign used on National Trusts sites to engage children with nature in meaningful ways. While successful, the National Trust wanted to ensure that nature connectedness was an outcome of their engagement with the activities. To do this, the pathways were used to help refine the activities to help them better reconnect children with nature. On the slides you can see three examples of what the original activity was and what it became through simple reframing through the pathways. The get to know a tree is a great example of the reframing process and the thinking behind it. As we previously heard, dominating nature was not a pathway to nature connectedness, therefore the original 50 Things activity would not have had the desired nature connecting effect. </a:t>
            </a:r>
          </a:p>
          <a:p>
            <a:r>
              <a:rPr lang="en-GB" sz="1200" kern="1200" dirty="0" smtClean="0">
                <a:solidFill>
                  <a:schemeClr val="tx1"/>
                </a:solidFill>
                <a:effectLst/>
                <a:latin typeface="+mn-lt"/>
                <a:ea typeface="+mn-ea"/>
                <a:cs typeface="+mn-cs"/>
              </a:rPr>
              <a:t>During the reframing, it was noted that trees are remarkable places, favourite features of the landscape and can foster many types of relationship. They can be touched, smelt and heard, provide exhilaration, shelter and a home for wildlife. So climb if you will, but also get to know a tree and let them become steadfast companions and meaningful places. In the ‘getting to know a tree’ activity, the focus on the pathways is evident for example, “listen to the wind rustling in the leaves, and the birds singing” taps into the senses while “explore the ground around trees; who makes their home here?” taps into compassion. The National Trust did not need to create new activities entirely; drawing upon their existing work and expertise and reframing it through the pathways was all that was required to help enhance their provision for nature connection.</a:t>
            </a:r>
          </a:p>
          <a:p>
            <a:r>
              <a:rPr lang="en-GB" sz="1200" kern="1200" dirty="0" smtClean="0">
                <a:solidFill>
                  <a:schemeClr val="tx1"/>
                </a:solidFill>
                <a:effectLst/>
                <a:latin typeface="+mn-lt"/>
                <a:ea typeface="+mn-ea"/>
                <a:cs typeface="+mn-cs"/>
              </a:rPr>
              <a:t>[Move onto slide 6]</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4A2EA5-D2FA-46AB-B1E4-BDEF8EEA2091}" type="slidenum">
              <a:rPr lang="en-GB" smtClean="0"/>
              <a:t>5</a:t>
            </a:fld>
            <a:endParaRPr lang="en-GB"/>
          </a:p>
        </p:txBody>
      </p:sp>
    </p:spTree>
    <p:extLst>
      <p:ext uri="{BB962C8B-B14F-4D97-AF65-F5344CB8AC3E}">
        <p14:creationId xmlns:p14="http://schemas.microsoft.com/office/powerpoint/2010/main" val="176417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6: National Trust Visitor Engagement</a:t>
            </a:r>
          </a:p>
          <a:p>
            <a:r>
              <a:rPr lang="en-GB" sz="1200" kern="1200" dirty="0" smtClean="0">
                <a:solidFill>
                  <a:schemeClr val="tx1"/>
                </a:solidFill>
                <a:effectLst/>
                <a:latin typeface="+mn-lt"/>
                <a:ea typeface="+mn-ea"/>
                <a:cs typeface="+mn-cs"/>
              </a:rPr>
              <a:t>Alongside the refinement of the 50 Things campaign, the National Trust were keen to embed the pathways within the provision of activities for their visitor engagement teams. Using the pathways as a guide again for their existing provision or for the creation of new activities using a simple grid system to match what was done within the activity with the five pathways, sites across the nation used them to reconnect people with nature. The activities on offer were sometimes simple and did not necessarily involve a large amount of financial investment. Some examples of the activities inspired by the pathways were:</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Exploring garden spaces for colours based on a colour wheel (senses &amp; beauty)</a:t>
            </a:r>
          </a:p>
          <a:p>
            <a:pPr lvl="0"/>
            <a:r>
              <a:rPr lang="en-GB" sz="1200" kern="1200" dirty="0" smtClean="0">
                <a:solidFill>
                  <a:schemeClr val="tx1"/>
                </a:solidFill>
                <a:effectLst/>
                <a:latin typeface="+mn-lt"/>
                <a:ea typeface="+mn-ea"/>
                <a:cs typeface="+mn-cs"/>
              </a:rPr>
              <a:t>A trail encouraging children to role-play as animals by smelling flowers like a bee, making a mouse den etc. (senses, emotion &amp; compassion)</a:t>
            </a:r>
          </a:p>
          <a:p>
            <a:pPr lvl="0"/>
            <a:r>
              <a:rPr lang="en-GB" sz="1200" kern="1200" dirty="0" smtClean="0">
                <a:solidFill>
                  <a:schemeClr val="tx1"/>
                </a:solidFill>
                <a:effectLst/>
                <a:latin typeface="+mn-lt"/>
                <a:ea typeface="+mn-ea"/>
                <a:cs typeface="+mn-cs"/>
              </a:rPr>
              <a:t>Installing natural art features which could be sat on to reflect and notice (meaning, emotion, beauty &amp; senses)</a:t>
            </a:r>
          </a:p>
          <a:p>
            <a:pPr lvl="0"/>
            <a:r>
              <a:rPr lang="en-GB" sz="1200" kern="1200" dirty="0" smtClean="0">
                <a:solidFill>
                  <a:schemeClr val="tx1"/>
                </a:solidFill>
                <a:effectLst/>
                <a:latin typeface="+mn-lt"/>
                <a:ea typeface="+mn-ea"/>
                <a:cs typeface="+mn-cs"/>
              </a:rPr>
              <a:t>Workshops to enable people to make homes for nature, creating art using natural materials, sound bathing in nature (senses, emotion, beauty, compassion)</a:t>
            </a:r>
          </a:p>
          <a:p>
            <a:r>
              <a:rPr lang="en-GB" sz="1200" kern="1200" dirty="0" smtClean="0">
                <a:solidFill>
                  <a:schemeClr val="tx1"/>
                </a:solidFill>
                <a:effectLst/>
                <a:latin typeface="+mn-lt"/>
                <a:ea typeface="+mn-ea"/>
                <a:cs typeface="+mn-cs"/>
              </a:rPr>
              <a:t>[Move onto slide 7]</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14FC30-DDDC-447D-80B0-3AADCE071D44}" type="slidenum">
              <a:rPr lang="en-GB" smtClean="0"/>
              <a:t>6</a:t>
            </a:fld>
            <a:endParaRPr lang="en-GB"/>
          </a:p>
        </p:txBody>
      </p:sp>
    </p:spTree>
    <p:extLst>
      <p:ext uri="{BB962C8B-B14F-4D97-AF65-F5344CB8AC3E}">
        <p14:creationId xmlns:p14="http://schemas.microsoft.com/office/powerpoint/2010/main" val="239964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7: Department of Conservation, New Zealand</a:t>
            </a:r>
          </a:p>
          <a:p>
            <a:r>
              <a:rPr lang="en-GB" sz="1200" kern="1200" dirty="0" smtClean="0">
                <a:solidFill>
                  <a:schemeClr val="tx1"/>
                </a:solidFill>
                <a:effectLst/>
                <a:latin typeface="+mn-lt"/>
                <a:ea typeface="+mn-ea"/>
                <a:cs typeface="+mn-cs"/>
              </a:rPr>
              <a:t>The government agency responsible for New Zealand’s natural and historical heritage have also used the pathways within their work through their education provision, drawing upon the work of the National Trust and their 50 Things campaign.</a:t>
            </a:r>
          </a:p>
          <a:p>
            <a:r>
              <a:rPr lang="en-GB" sz="1200" kern="1200" dirty="0" smtClean="0">
                <a:solidFill>
                  <a:schemeClr val="tx1"/>
                </a:solidFill>
                <a:effectLst/>
                <a:latin typeface="+mn-lt"/>
                <a:ea typeface="+mn-ea"/>
                <a:cs typeface="+mn-cs"/>
              </a:rPr>
              <a:t>[Move onto slide 8]</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14FC30-DDDC-447D-80B0-3AADCE071D44}" type="slidenum">
              <a:rPr lang="en-GB" smtClean="0"/>
              <a:t>7</a:t>
            </a:fld>
            <a:endParaRPr lang="en-GB"/>
          </a:p>
        </p:txBody>
      </p:sp>
    </p:spTree>
    <p:extLst>
      <p:ext uri="{BB962C8B-B14F-4D97-AF65-F5344CB8AC3E}">
        <p14:creationId xmlns:p14="http://schemas.microsoft.com/office/powerpoint/2010/main" val="295153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8: Department of Conservation, New Zealand</a:t>
            </a:r>
          </a:p>
          <a:p>
            <a:r>
              <a:rPr lang="en-GB" sz="1200" kern="1200" dirty="0" smtClean="0">
                <a:solidFill>
                  <a:schemeClr val="tx1"/>
                </a:solidFill>
                <a:effectLst/>
                <a:latin typeface="+mn-lt"/>
                <a:ea typeface="+mn-ea"/>
                <a:cs typeface="+mn-cs"/>
              </a:rPr>
              <a:t>As part of their provision for educators, r</a:t>
            </a:r>
            <a:r>
              <a:rPr lang="en-NZ" sz="1200" kern="1200" dirty="0" smtClean="0">
                <a:solidFill>
                  <a:schemeClr val="tx1"/>
                </a:solidFill>
                <a:effectLst/>
                <a:latin typeface="+mn-lt"/>
                <a:ea typeface="+mn-ea"/>
                <a:cs typeface="+mn-cs"/>
              </a:rPr>
              <a:t>sources were created for teachers to engage children with nature and to reconnect with it through their lessons that drew upon the pathways. During consultations with teachers who would potentially use the resources, it was found that without having a taster of what was involved, uptake would be minimal. The pathways were used to engage the teachers and to show them how they could be used in their classroom through activity cards that were inspired by the approach used by the National Trust. In addition, a campaign to engage children with nature through their own 50 Things was also launched drawing upon the pathway redesigned 50 Things of the National Trust in the UK but modified to take into account the cultural and geographical considerations of New Zealand.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[Move onto slide 9]</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14FC30-DDDC-447D-80B0-3AADCE071D44}" type="slidenum">
              <a:rPr lang="en-GB" smtClean="0"/>
              <a:t>8</a:t>
            </a:fld>
            <a:endParaRPr lang="en-GB"/>
          </a:p>
        </p:txBody>
      </p:sp>
    </p:spTree>
    <p:extLst>
      <p:ext uri="{BB962C8B-B14F-4D97-AF65-F5344CB8AC3E}">
        <p14:creationId xmlns:p14="http://schemas.microsoft.com/office/powerpoint/2010/main" val="370240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9: Durrell Wildlife Trust</a:t>
            </a:r>
          </a:p>
          <a:p>
            <a:r>
              <a:rPr lang="en-GB" sz="1200" kern="1200" dirty="0" smtClean="0">
                <a:solidFill>
                  <a:schemeClr val="tx1"/>
                </a:solidFill>
                <a:effectLst/>
                <a:latin typeface="+mn-lt"/>
                <a:ea typeface="+mn-ea"/>
                <a:cs typeface="+mn-cs"/>
              </a:rPr>
              <a:t>Durrell Wildlife Conservation Trust works internationally to protect endangered species and habitats while also running a wildlife preserve in Jersey that attracts around 169,000 visitors a year. The trust has recently updated its vision entitled </a:t>
            </a:r>
            <a:r>
              <a:rPr lang="en-GB" sz="1200" kern="1200" dirty="0" err="1" smtClean="0">
                <a:solidFill>
                  <a:schemeClr val="tx1"/>
                </a:solidFill>
                <a:effectLst/>
                <a:latin typeface="+mn-lt"/>
                <a:ea typeface="+mn-ea"/>
                <a:cs typeface="+mn-cs"/>
              </a:rPr>
              <a:t>ReWild</a:t>
            </a:r>
            <a:r>
              <a:rPr lang="en-GB" sz="1200" kern="1200" dirty="0" smtClean="0">
                <a:solidFill>
                  <a:schemeClr val="tx1"/>
                </a:solidFill>
                <a:effectLst/>
                <a:latin typeface="+mn-lt"/>
                <a:ea typeface="+mn-ea"/>
                <a:cs typeface="+mn-cs"/>
              </a:rPr>
              <a:t> our World. </a:t>
            </a:r>
          </a:p>
          <a:p>
            <a:r>
              <a:rPr lang="en-GB" sz="1200" kern="1200" dirty="0" smtClean="0">
                <a:solidFill>
                  <a:schemeClr val="tx1"/>
                </a:solidFill>
                <a:effectLst/>
                <a:latin typeface="+mn-lt"/>
                <a:ea typeface="+mn-ea"/>
                <a:cs typeface="+mn-cs"/>
              </a:rPr>
              <a:t>[Move onto slide 10]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4A2EA5-D2FA-46AB-B1E4-BDEF8EEA2091}" type="slidenum">
              <a:rPr lang="en-GB" smtClean="0"/>
              <a:t>9</a:t>
            </a:fld>
            <a:endParaRPr lang="en-GB"/>
          </a:p>
        </p:txBody>
      </p:sp>
    </p:spTree>
    <p:extLst>
      <p:ext uri="{BB962C8B-B14F-4D97-AF65-F5344CB8AC3E}">
        <p14:creationId xmlns:p14="http://schemas.microsoft.com/office/powerpoint/2010/main" val="109202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08D7-2280-7445-9E56-56259A07FC8A}"/>
              </a:ext>
            </a:extLst>
          </p:cNvPr>
          <p:cNvSpPr>
            <a:spLocks noGrp="1"/>
          </p:cNvSpPr>
          <p:nvPr>
            <p:ph type="ctrTitle" hasCustomPrompt="1"/>
          </p:nvPr>
        </p:nvSpPr>
        <p:spPr>
          <a:xfrm>
            <a:off x="2392564" y="373769"/>
            <a:ext cx="8275435" cy="540631"/>
          </a:xfrm>
          <a:prstGeom prst="rect">
            <a:avLst/>
          </a:prstGeom>
        </p:spPr>
        <p:txBody>
          <a:bodyPr anchor="t"/>
          <a:lstStyle>
            <a:lvl1pPr algn="l">
              <a:lnSpc>
                <a:spcPct val="100000"/>
              </a:lnSpc>
              <a:defRPr sz="3200" b="1" i="0">
                <a:latin typeface="Arial" panose="020B0604020202020204" pitchFamily="34" charset="0"/>
                <a:cs typeface="Arial" panose="020B0604020202020204" pitchFamily="34" charset="0"/>
              </a:defRPr>
            </a:lvl1pPr>
          </a:lstStyle>
          <a:p>
            <a:r>
              <a:rPr lang="en-US" dirty="0"/>
              <a:t>Title Arial 32pt</a:t>
            </a:r>
          </a:p>
        </p:txBody>
      </p:sp>
      <p:sp>
        <p:nvSpPr>
          <p:cNvPr id="3" name="Subtitle 2">
            <a:extLst>
              <a:ext uri="{FF2B5EF4-FFF2-40B4-BE49-F238E27FC236}">
                <a16:creationId xmlns:a16="http://schemas.microsoft.com/office/drawing/2014/main" id="{C1FF6D12-0445-E148-BB09-E64C08B1BA55}"/>
              </a:ext>
            </a:extLst>
          </p:cNvPr>
          <p:cNvSpPr>
            <a:spLocks noGrp="1"/>
          </p:cNvSpPr>
          <p:nvPr>
            <p:ph type="subTitle" idx="1" hasCustomPrompt="1"/>
          </p:nvPr>
        </p:nvSpPr>
        <p:spPr>
          <a:xfrm>
            <a:off x="2392564" y="1435007"/>
            <a:ext cx="8275436" cy="5039212"/>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  ARIAL 16pt</a:t>
            </a:r>
          </a:p>
        </p:txBody>
      </p:sp>
    </p:spTree>
    <p:extLst>
      <p:ext uri="{BB962C8B-B14F-4D97-AF65-F5344CB8AC3E}">
        <p14:creationId xmlns:p14="http://schemas.microsoft.com/office/powerpoint/2010/main" val="288303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135D-D60C-5E43-A2E0-33CB99A83166}"/>
              </a:ext>
            </a:extLst>
          </p:cNvPr>
          <p:cNvSpPr>
            <a:spLocks noGrp="1"/>
          </p:cNvSpPr>
          <p:nvPr>
            <p:ph type="title" hasCustomPrompt="1"/>
          </p:nvPr>
        </p:nvSpPr>
        <p:spPr>
          <a:xfrm>
            <a:off x="2413190" y="365126"/>
            <a:ext cx="8940609" cy="595996"/>
          </a:xfrm>
          <a:prstGeom prst="rect">
            <a:avLst/>
          </a:prstGeom>
        </p:spPr>
        <p:txBody>
          <a:bodyPr/>
          <a:lstStyle>
            <a:lvl1pPr>
              <a:defRPr sz="3200" b="1" i="0">
                <a:latin typeface="Arial" panose="020B0604020202020204" pitchFamily="34" charset="0"/>
                <a:cs typeface="Arial" panose="020B0604020202020204" pitchFamily="34" charset="0"/>
              </a:defRPr>
            </a:lvl1pPr>
          </a:lstStyle>
          <a:p>
            <a:r>
              <a:rPr lang="en-US" dirty="0"/>
              <a:t>Title Arial 32pt</a:t>
            </a:r>
          </a:p>
        </p:txBody>
      </p:sp>
      <p:sp>
        <p:nvSpPr>
          <p:cNvPr id="3" name="Content Placeholder 2">
            <a:extLst>
              <a:ext uri="{FF2B5EF4-FFF2-40B4-BE49-F238E27FC236}">
                <a16:creationId xmlns:a16="http://schemas.microsoft.com/office/drawing/2014/main" id="{EC9E60C7-65E9-2D4E-8F6F-2124696CD5C9}"/>
              </a:ext>
            </a:extLst>
          </p:cNvPr>
          <p:cNvSpPr>
            <a:spLocks noGrp="1"/>
          </p:cNvSpPr>
          <p:nvPr>
            <p:ph idx="1" hasCustomPrompt="1"/>
          </p:nvPr>
        </p:nvSpPr>
        <p:spPr>
          <a:xfrm>
            <a:off x="2413190" y="1414984"/>
            <a:ext cx="8940610" cy="4761979"/>
          </a:xfrm>
          <a:prstGeom prst="rect">
            <a:avLst/>
          </a:prstGeom>
        </p:spPr>
        <p:txBody>
          <a:bodyPr/>
          <a:lstStyle>
            <a:lvl1pPr marL="0" indent="0">
              <a:buNone/>
              <a:defRPr sz="2400" b="0" i="0">
                <a:latin typeface="Arial" panose="020B0604020202020204" pitchFamily="34" charset="0"/>
                <a:cs typeface="Arial" panose="020B0604020202020204" pitchFamily="34" charset="0"/>
              </a:defRPr>
            </a:lvl1pPr>
            <a:lvl2pPr>
              <a:defRPr sz="16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Body Copy Arial 24pt</a:t>
            </a:r>
          </a:p>
        </p:txBody>
      </p:sp>
    </p:spTree>
    <p:extLst>
      <p:ext uri="{BB962C8B-B14F-4D97-AF65-F5344CB8AC3E}">
        <p14:creationId xmlns:p14="http://schemas.microsoft.com/office/powerpoint/2010/main" val="394479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02D61B-EDA9-E04C-BD7A-761B8487B26D}"/>
              </a:ext>
            </a:extLst>
          </p:cNvPr>
          <p:cNvSpPr>
            <a:spLocks noGrp="1"/>
          </p:cNvSpPr>
          <p:nvPr>
            <p:ph type="dt" sz="half" idx="10"/>
          </p:nvPr>
        </p:nvSpPr>
        <p:spPr>
          <a:xfrm>
            <a:off x="838200" y="6356350"/>
            <a:ext cx="2743200" cy="365125"/>
          </a:xfrm>
          <a:prstGeom prst="rect">
            <a:avLst/>
          </a:prstGeom>
        </p:spPr>
        <p:txBody>
          <a:bodyPr/>
          <a:lstStyle/>
          <a:p>
            <a:fld id="{C8F01FE6-CC06-6041-83F5-004D43A6DFD3}" type="datetimeFigureOut">
              <a:rPr lang="en-US" smtClean="0"/>
              <a:t>3/18/2020</a:t>
            </a:fld>
            <a:endParaRPr lang="en-US"/>
          </a:p>
        </p:txBody>
      </p:sp>
      <p:sp>
        <p:nvSpPr>
          <p:cNvPr id="3" name="Footer Placeholder 2">
            <a:extLst>
              <a:ext uri="{FF2B5EF4-FFF2-40B4-BE49-F238E27FC236}">
                <a16:creationId xmlns:a16="http://schemas.microsoft.com/office/drawing/2014/main" id="{CAB6AF1D-09BE-004E-867F-C81A0A11DD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48F60-2A8C-A74D-BF11-22704E5351F2}"/>
              </a:ext>
            </a:extLst>
          </p:cNvPr>
          <p:cNvSpPr>
            <a:spLocks noGrp="1"/>
          </p:cNvSpPr>
          <p:nvPr>
            <p:ph type="sldNum" sz="quarter" idx="12"/>
          </p:nvPr>
        </p:nvSpPr>
        <p:spPr>
          <a:xfrm>
            <a:off x="8610600" y="6356350"/>
            <a:ext cx="2743200" cy="365125"/>
          </a:xfrm>
          <a:prstGeom prst="rect">
            <a:avLst/>
          </a:prstGeom>
        </p:spPr>
        <p:txBody>
          <a:bodyPr/>
          <a:lstStyle/>
          <a:p>
            <a:fld id="{1400AEAF-B19F-C841-8DD8-C0252B4147E2}" type="slidenum">
              <a:rPr lang="en-US" smtClean="0"/>
              <a:t>‹#›</a:t>
            </a:fld>
            <a:endParaRPr lang="en-US"/>
          </a:p>
        </p:txBody>
      </p:sp>
    </p:spTree>
    <p:extLst>
      <p:ext uri="{BB962C8B-B14F-4D97-AF65-F5344CB8AC3E}">
        <p14:creationId xmlns:p14="http://schemas.microsoft.com/office/powerpoint/2010/main" val="2325102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A277A7-7F00-5A49-AC6F-8C8B2B09FEB0}"/>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2" name="MSIPCMContentMarking" descr="{&quot;HashCode&quot;:269818377,&quot;Placement&quot;:&quot;Footer&quot;}"/>
          <p:cNvSpPr txBox="1"/>
          <p:nvPr userDrawn="1"/>
        </p:nvSpPr>
        <p:spPr>
          <a:xfrm>
            <a:off x="0" y="6561475"/>
            <a:ext cx="1522472" cy="296525"/>
          </a:xfrm>
          <a:prstGeom prst="rect">
            <a:avLst/>
          </a:prstGeom>
          <a:noFill/>
        </p:spPr>
        <p:txBody>
          <a:bodyPr vert="horz" wrap="square" lIns="0" tIns="0" rIns="0" bIns="0" rtlCol="0" anchor="ctr" anchorCtr="1">
            <a:spAutoFit/>
          </a:bodyPr>
          <a:lstStyle/>
          <a:p>
            <a:pPr algn="l">
              <a:spcBef>
                <a:spcPts val="0"/>
              </a:spcBef>
              <a:spcAft>
                <a:spcPts val="0"/>
              </a:spcAft>
            </a:pPr>
            <a:r>
              <a:rPr lang="en-GB" sz="1200" smtClean="0">
                <a:solidFill>
                  <a:srgbClr val="000000"/>
                </a:solidFill>
                <a:latin typeface="Calibri" panose="020F0502020204030204" pitchFamily="34" charset="0"/>
              </a:rPr>
              <a:t>Sensitivity: Internal</a:t>
            </a:r>
            <a:endParaRPr lang="en-GB"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33730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3760" y="2466121"/>
            <a:ext cx="5643083" cy="1323439"/>
          </a:xfrm>
          <a:prstGeom prst="rect">
            <a:avLst/>
          </a:prstGeom>
        </p:spPr>
        <p:txBody>
          <a:bodyPr wrap="none">
            <a:spAutoFit/>
          </a:bodyPr>
          <a:lstStyle/>
          <a:p>
            <a:pPr algn="ctr"/>
            <a:r>
              <a:rPr lang="en-US" dirty="0">
                <a:solidFill>
                  <a:schemeClr val="bg2"/>
                </a:solidFill>
              </a:rPr>
              <a:t>The </a:t>
            </a:r>
            <a:r>
              <a:rPr lang="en-US" sz="4000" b="1" dirty="0"/>
              <a:t>Pathways in Action: </a:t>
            </a:r>
            <a:endParaRPr lang="en-US" sz="4000" b="1" dirty="0" smtClean="0"/>
          </a:p>
          <a:p>
            <a:pPr algn="ctr"/>
            <a:r>
              <a:rPr lang="en-US" sz="4000" b="1" dirty="0" smtClean="0"/>
              <a:t>Case </a:t>
            </a:r>
            <a:r>
              <a:rPr lang="en-US" sz="4000" b="1" dirty="0"/>
              <a:t>Studies</a:t>
            </a:r>
          </a:p>
        </p:txBody>
      </p:sp>
    </p:spTree>
    <p:extLst>
      <p:ext uri="{BB962C8B-B14F-4D97-AF65-F5344CB8AC3E}">
        <p14:creationId xmlns:p14="http://schemas.microsoft.com/office/powerpoint/2010/main" val="2279802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Durrell Wildlife Trust</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Target of 1 million people reconnected with nature by 2025</a:t>
            </a:r>
          </a:p>
          <a:p>
            <a:pPr marL="342900" indent="-342900">
              <a:buFont typeface="Arial" panose="020B0604020202020204" pitchFamily="34" charset="0"/>
              <a:buChar char="•"/>
            </a:pPr>
            <a:r>
              <a:rPr lang="en-GB" dirty="0" smtClean="0"/>
              <a:t>Transitioned from mainly focusing on the presentation of facts at Jersey Zoo to reconnecting people via the pathways</a:t>
            </a:r>
          </a:p>
          <a:p>
            <a:pPr marL="342900" indent="-342900">
              <a:buFont typeface="Arial" panose="020B0604020202020204" pitchFamily="34" charset="0"/>
              <a:buChar char="•"/>
            </a:pPr>
            <a:r>
              <a:rPr lang="en-GB" dirty="0" smtClean="0"/>
              <a:t>Butterfly house focused on beauty </a:t>
            </a:r>
          </a:p>
          <a:p>
            <a:pPr marL="342900" indent="-342900">
              <a:buFont typeface="Arial" panose="020B0604020202020204" pitchFamily="34" charset="0"/>
              <a:buChar char="•"/>
            </a:pPr>
            <a:r>
              <a:rPr lang="en-GB" dirty="0" smtClean="0"/>
              <a:t>Visitor </a:t>
            </a:r>
            <a:r>
              <a:rPr lang="en-GB" dirty="0" smtClean="0"/>
              <a:t>indicated they engaged their senses, experienced positive emotion </a:t>
            </a:r>
            <a:r>
              <a:rPr lang="en-GB" dirty="0" smtClean="0"/>
              <a:t>and </a:t>
            </a:r>
            <a:r>
              <a:rPr lang="en-GB" dirty="0" smtClean="0"/>
              <a:t>noticed nature’s beauty </a:t>
            </a:r>
            <a:r>
              <a:rPr lang="en-GB" dirty="0" smtClean="0"/>
              <a:t>after </a:t>
            </a:r>
            <a:r>
              <a:rPr lang="en-GB" dirty="0" smtClean="0"/>
              <a:t>visiting the  </a:t>
            </a:r>
            <a:r>
              <a:rPr lang="en-GB" dirty="0" smtClean="0"/>
              <a:t>butterfly kaleidoscope  </a:t>
            </a:r>
          </a:p>
          <a:p>
            <a:pPr marL="342900" indent="-342900">
              <a:buFont typeface="Arial" panose="020B0604020202020204"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000" y="4110825"/>
            <a:ext cx="3648000" cy="2736000"/>
          </a:xfrm>
          <a:prstGeom prst="ellipse">
            <a:avLst/>
          </a:prstGeom>
          <a:ln>
            <a:noFill/>
          </a:ln>
          <a:effectLst>
            <a:softEdge rad="112500"/>
          </a:effectLst>
        </p:spPr>
      </p:pic>
    </p:spTree>
    <p:extLst>
      <p:ext uri="{BB962C8B-B14F-4D97-AF65-F5344CB8AC3E}">
        <p14:creationId xmlns:p14="http://schemas.microsoft.com/office/powerpoint/2010/main" val="24266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4596" y="0"/>
            <a:ext cx="10277404" cy="6858000"/>
          </a:xfrm>
        </p:spPr>
      </p:pic>
    </p:spTree>
    <p:extLst>
      <p:ext uri="{BB962C8B-B14F-4D97-AF65-F5344CB8AC3E}">
        <p14:creationId xmlns:p14="http://schemas.microsoft.com/office/powerpoint/2010/main" val="43986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25" y="0"/>
            <a:ext cx="12295964" cy="6858000"/>
          </a:xfrm>
          <a:prstGeom prst="rect">
            <a:avLst/>
          </a:prstGeom>
        </p:spPr>
      </p:pic>
      <p:sp>
        <p:nvSpPr>
          <p:cNvPr id="5" name="Title 1"/>
          <p:cNvSpPr txBox="1">
            <a:spLocks/>
          </p:cNvSpPr>
          <p:nvPr/>
        </p:nvSpPr>
        <p:spPr>
          <a:xfrm>
            <a:off x="2288988" y="1552574"/>
            <a:ext cx="6902036" cy="2351107"/>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GB" sz="2400" dirty="0">
              <a:solidFill>
                <a:schemeClr val="tx2"/>
              </a:solidFill>
            </a:endParaRPr>
          </a:p>
        </p:txBody>
      </p:sp>
      <p:pic>
        <p:nvPicPr>
          <p:cNvPr id="3074" name="Picture 2" descr="Image result for 30 days w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50" y="0"/>
            <a:ext cx="10317939" cy="686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65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 Days Wild</a:t>
            </a:r>
            <a:endParaRPr lang="en-GB" dirty="0"/>
          </a:p>
        </p:txBody>
      </p:sp>
      <p:sp>
        <p:nvSpPr>
          <p:cNvPr id="3" name="Content Placeholder 2"/>
          <p:cNvSpPr>
            <a:spLocks noGrp="1"/>
          </p:cNvSpPr>
          <p:nvPr>
            <p:ph idx="1"/>
          </p:nvPr>
        </p:nvSpPr>
        <p:spPr>
          <a:xfrm>
            <a:off x="2413190" y="1249614"/>
            <a:ext cx="8940610" cy="4761979"/>
          </a:xfrm>
        </p:spPr>
        <p:txBody>
          <a:bodyPr/>
          <a:lstStyle/>
          <a:p>
            <a:pPr marL="342900" indent="-342900">
              <a:spcBef>
                <a:spcPts val="600"/>
              </a:spcBef>
              <a:buFont typeface="Arial" panose="020B0604020202020204" pitchFamily="34" charset="0"/>
              <a:buChar char="•"/>
            </a:pPr>
            <a:r>
              <a:rPr lang="en-GB" dirty="0" smtClean="0"/>
              <a:t>Incorporated the pathways into the 101 activities suggested in the 30 days wild campaign</a:t>
            </a:r>
          </a:p>
          <a:p>
            <a:pPr marL="342900" indent="-342900">
              <a:spcBef>
                <a:spcPts val="600"/>
              </a:spcBef>
              <a:buFont typeface="Arial" panose="020B0604020202020204" pitchFamily="34" charset="0"/>
              <a:buChar char="•"/>
            </a:pPr>
            <a:r>
              <a:rPr lang="en-GB" dirty="0" smtClean="0"/>
              <a:t>Refined existing activities structured around noticing, sharing, doing and connecting made up of various </a:t>
            </a:r>
            <a:r>
              <a:rPr lang="en-GB" dirty="0" smtClean="0"/>
              <a:t>complexities</a:t>
            </a:r>
            <a:r>
              <a:rPr lang="en-GB" dirty="0" smtClean="0"/>
              <a:t> </a:t>
            </a:r>
            <a:r>
              <a:rPr lang="en-GB" dirty="0" smtClean="0"/>
              <a:t>and frequencies</a:t>
            </a:r>
          </a:p>
          <a:p>
            <a:pPr marL="342900" indent="-342900">
              <a:spcBef>
                <a:spcPts val="600"/>
              </a:spcBef>
              <a:buFont typeface="Arial" panose="020B0604020202020204" pitchFamily="34" charset="0"/>
              <a:buChar char="•"/>
            </a:pPr>
            <a:r>
              <a:rPr lang="en-GB" dirty="0" smtClean="0"/>
              <a:t>An example activity went from “go on a lunchtime walk in nature, what did you see?” to “go </a:t>
            </a:r>
            <a:r>
              <a:rPr lang="en-GB" dirty="0"/>
              <a:t>on a lunchtime </a:t>
            </a:r>
            <a:r>
              <a:rPr lang="en-GB" dirty="0" smtClean="0"/>
              <a:t>walk; </a:t>
            </a:r>
            <a:r>
              <a:rPr lang="en-GB" dirty="0"/>
              <a:t>what did you see? </a:t>
            </a:r>
            <a:r>
              <a:rPr lang="en-GB" dirty="0" smtClean="0"/>
              <a:t>To </a:t>
            </a:r>
            <a:r>
              <a:rPr lang="en-GB" dirty="0"/>
              <a:t>go on a lunchtime </a:t>
            </a:r>
            <a:r>
              <a:rPr lang="en-GB" dirty="0" smtClean="0"/>
              <a:t>walk; how did it make you feel?”</a:t>
            </a:r>
          </a:p>
          <a:p>
            <a:pPr marL="342900" indent="-342900">
              <a:spcBef>
                <a:spcPts val="600"/>
              </a:spcBef>
              <a:buFont typeface="Arial" panose="020B0604020202020204" pitchFamily="34" charset="0"/>
              <a:buChar char="•"/>
            </a:pPr>
            <a:r>
              <a:rPr lang="en-GB" dirty="0" smtClean="0"/>
              <a:t>Used with over 900 people, leading to a range of sustained wellbeing, health, pro-environmental and nature connectedness gains</a:t>
            </a: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254" y="5021081"/>
            <a:ext cx="2650143" cy="1764000"/>
          </a:xfrm>
          <a:prstGeom prst="ellipse">
            <a:avLst/>
          </a:prstGeom>
          <a:ln>
            <a:noFill/>
          </a:ln>
          <a:effectLst>
            <a:softEdge rad="112500"/>
          </a:effectLst>
        </p:spPr>
      </p:pic>
    </p:spTree>
    <p:extLst>
      <p:ext uri="{BB962C8B-B14F-4D97-AF65-F5344CB8AC3E}">
        <p14:creationId xmlns:p14="http://schemas.microsoft.com/office/powerpoint/2010/main" val="334139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25" y="0"/>
            <a:ext cx="12295964" cy="6858000"/>
          </a:xfrm>
          <a:prstGeom prst="rect">
            <a:avLst/>
          </a:prstGeom>
        </p:spPr>
      </p:pic>
      <p:pic>
        <p:nvPicPr>
          <p:cNvPr id="8" name="Picture 7"/>
          <p:cNvPicPr>
            <a:picLocks noChangeAspect="1"/>
          </p:cNvPicPr>
          <p:nvPr/>
        </p:nvPicPr>
        <p:blipFill>
          <a:blip r:embed="rId4"/>
          <a:stretch>
            <a:fillRect/>
          </a:stretch>
        </p:blipFill>
        <p:spPr>
          <a:xfrm>
            <a:off x="5361938" y="1979729"/>
            <a:ext cx="622300" cy="825500"/>
          </a:xfrm>
          <a:prstGeom prst="rect">
            <a:avLst/>
          </a:prstGeom>
        </p:spPr>
      </p:pic>
      <p:sp>
        <p:nvSpPr>
          <p:cNvPr id="4" name="Title 1"/>
          <p:cNvSpPr txBox="1">
            <a:spLocks/>
          </p:cNvSpPr>
          <p:nvPr/>
        </p:nvSpPr>
        <p:spPr>
          <a:xfrm>
            <a:off x="2572781" y="365121"/>
            <a:ext cx="8618803" cy="1068824"/>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accent3">
                  <a:lumMod val="40000"/>
                  <a:lumOff val="60000"/>
                </a:schemeClr>
              </a:solidFill>
              <a:effectLst/>
              <a:uLnTx/>
              <a:uFillTx/>
              <a:latin typeface="+mn-lt"/>
              <a:cs typeface="Rockwell"/>
            </a:endParaRPr>
          </a:p>
        </p:txBody>
      </p:sp>
      <p:pic>
        <p:nvPicPr>
          <p:cNvPr id="3" name="Picture 2"/>
          <p:cNvPicPr>
            <a:picLocks noChangeAspect="1"/>
          </p:cNvPicPr>
          <p:nvPr/>
        </p:nvPicPr>
        <p:blipFill>
          <a:blip r:embed="rId5"/>
          <a:stretch>
            <a:fillRect/>
          </a:stretch>
        </p:blipFill>
        <p:spPr>
          <a:xfrm>
            <a:off x="1970673" y="0"/>
            <a:ext cx="9808577" cy="6881276"/>
          </a:xfrm>
          <a:prstGeom prst="rect">
            <a:avLst/>
          </a:prstGeom>
        </p:spPr>
      </p:pic>
      <p:pic>
        <p:nvPicPr>
          <p:cNvPr id="7" name="Picture 6"/>
          <p:cNvPicPr>
            <a:picLocks noChangeAspect="1"/>
          </p:cNvPicPr>
          <p:nvPr/>
        </p:nvPicPr>
        <p:blipFill>
          <a:blip r:embed="rId6"/>
          <a:stretch>
            <a:fillRect/>
          </a:stretch>
        </p:blipFill>
        <p:spPr>
          <a:xfrm rot="21248506">
            <a:off x="1028711" y="2043387"/>
            <a:ext cx="3387891" cy="2258106"/>
          </a:xfrm>
          <a:prstGeom prst="rect">
            <a:avLst/>
          </a:prstGeom>
        </p:spPr>
      </p:pic>
      <p:sp>
        <p:nvSpPr>
          <p:cNvPr id="5" name="Rectangle 4"/>
          <p:cNvSpPr/>
          <p:nvPr/>
        </p:nvSpPr>
        <p:spPr>
          <a:xfrm>
            <a:off x="11779250" y="0"/>
            <a:ext cx="526239" cy="6881276"/>
          </a:xfrm>
          <a:prstGeom prst="rect">
            <a:avLst/>
          </a:prstGeom>
          <a:solidFill>
            <a:srgbClr val="E5F2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6277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525" y="0"/>
            <a:ext cx="12295964" cy="6858000"/>
          </a:xfrm>
          <a:prstGeom prst="rect">
            <a:avLst/>
          </a:prstGeom>
        </p:spPr>
      </p:pic>
      <p:pic>
        <p:nvPicPr>
          <p:cNvPr id="2" name="Picture 1"/>
          <p:cNvPicPr>
            <a:picLocks noChangeAspect="1"/>
          </p:cNvPicPr>
          <p:nvPr/>
        </p:nvPicPr>
        <p:blipFill>
          <a:blip r:embed="rId4"/>
          <a:stretch>
            <a:fillRect/>
          </a:stretch>
        </p:blipFill>
        <p:spPr>
          <a:xfrm>
            <a:off x="7435851" y="-1"/>
            <a:ext cx="4869638" cy="68841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7636">
            <a:off x="302152" y="2591053"/>
            <a:ext cx="1383172" cy="1802537"/>
          </a:xfrm>
          <a:prstGeom prst="rect">
            <a:avLst/>
          </a:prstGeom>
        </p:spPr>
      </p:pic>
      <p:pic>
        <p:nvPicPr>
          <p:cNvPr id="4" name="Picture 3"/>
          <p:cNvPicPr>
            <a:picLocks noChangeAspect="1"/>
          </p:cNvPicPr>
          <p:nvPr/>
        </p:nvPicPr>
        <p:blipFill>
          <a:blip r:embed="rId6"/>
          <a:stretch>
            <a:fillRect/>
          </a:stretch>
        </p:blipFill>
        <p:spPr>
          <a:xfrm>
            <a:off x="2670996" y="2722572"/>
            <a:ext cx="1109355" cy="1417258"/>
          </a:xfrm>
          <a:prstGeom prst="rect">
            <a:avLst/>
          </a:prstGeom>
        </p:spPr>
      </p:pic>
      <p:pic>
        <p:nvPicPr>
          <p:cNvPr id="5" name="Picture 4"/>
          <p:cNvPicPr>
            <a:picLocks noChangeAspect="1"/>
          </p:cNvPicPr>
          <p:nvPr/>
        </p:nvPicPr>
        <p:blipFill>
          <a:blip r:embed="rId7"/>
          <a:stretch>
            <a:fillRect/>
          </a:stretch>
        </p:blipFill>
        <p:spPr>
          <a:xfrm>
            <a:off x="2673232" y="5059368"/>
            <a:ext cx="1107119" cy="1401126"/>
          </a:xfrm>
          <a:prstGeom prst="rect">
            <a:avLst/>
          </a:prstGeom>
        </p:spPr>
      </p:pic>
      <p:pic>
        <p:nvPicPr>
          <p:cNvPr id="9" name="Picture 8"/>
          <p:cNvPicPr>
            <a:picLocks noChangeAspect="1"/>
          </p:cNvPicPr>
          <p:nvPr/>
        </p:nvPicPr>
        <p:blipFill>
          <a:blip r:embed="rId8"/>
          <a:stretch>
            <a:fillRect/>
          </a:stretch>
        </p:blipFill>
        <p:spPr>
          <a:xfrm>
            <a:off x="2667001" y="374555"/>
            <a:ext cx="1113350" cy="1466946"/>
          </a:xfrm>
          <a:prstGeom prst="rect">
            <a:avLst/>
          </a:prstGeom>
        </p:spPr>
      </p:pic>
      <p:pic>
        <p:nvPicPr>
          <p:cNvPr id="10" name="Picture 9"/>
          <p:cNvPicPr>
            <a:picLocks noChangeAspect="1"/>
          </p:cNvPicPr>
          <p:nvPr/>
        </p:nvPicPr>
        <p:blipFill>
          <a:blip r:embed="rId9"/>
          <a:stretch>
            <a:fillRect/>
          </a:stretch>
        </p:blipFill>
        <p:spPr>
          <a:xfrm>
            <a:off x="5907746" y="389366"/>
            <a:ext cx="959779" cy="1363323"/>
          </a:xfrm>
          <a:prstGeom prst="rect">
            <a:avLst/>
          </a:prstGeom>
        </p:spPr>
      </p:pic>
      <p:pic>
        <p:nvPicPr>
          <p:cNvPr id="11" name="Picture 10"/>
          <p:cNvPicPr>
            <a:picLocks noChangeAspect="1"/>
          </p:cNvPicPr>
          <p:nvPr/>
        </p:nvPicPr>
        <p:blipFill>
          <a:blip r:embed="rId10"/>
          <a:stretch>
            <a:fillRect/>
          </a:stretch>
        </p:blipFill>
        <p:spPr>
          <a:xfrm>
            <a:off x="5906599" y="2722572"/>
            <a:ext cx="960926" cy="1502656"/>
          </a:xfrm>
          <a:prstGeom prst="rect">
            <a:avLst/>
          </a:prstGeom>
        </p:spPr>
      </p:pic>
      <p:pic>
        <p:nvPicPr>
          <p:cNvPr id="12" name="Picture 11"/>
          <p:cNvPicPr>
            <a:picLocks noChangeAspect="1"/>
          </p:cNvPicPr>
          <p:nvPr/>
        </p:nvPicPr>
        <p:blipFill>
          <a:blip r:embed="rId11"/>
          <a:stretch>
            <a:fillRect/>
          </a:stretch>
        </p:blipFill>
        <p:spPr>
          <a:xfrm>
            <a:off x="5890052" y="5255030"/>
            <a:ext cx="878425" cy="1203768"/>
          </a:xfrm>
          <a:prstGeom prst="rect">
            <a:avLst/>
          </a:prstGeom>
        </p:spPr>
      </p:pic>
      <p:sp>
        <p:nvSpPr>
          <p:cNvPr id="13" name="Right Arrow 12"/>
          <p:cNvSpPr/>
          <p:nvPr/>
        </p:nvSpPr>
        <p:spPr>
          <a:xfrm>
            <a:off x="3942308" y="1841501"/>
            <a:ext cx="1867942" cy="3217867"/>
          </a:xfrm>
          <a:prstGeom prst="rightArrow">
            <a:avLst>
              <a:gd name="adj1" fmla="val 43182"/>
              <a:gd name="adj2" fmla="val 50000"/>
            </a:avLst>
          </a:prstGeom>
          <a:gradFill flip="none" rotWithShape="1">
            <a:gsLst>
              <a:gs pos="0">
                <a:srgbClr val="80377C"/>
              </a:gs>
              <a:gs pos="100000">
                <a:srgbClr val="D8EAF8"/>
              </a:gs>
            </a:gsLst>
            <a:lin ang="1080000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5547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Case Studies</a:t>
            </a:r>
            <a:endParaRPr lang="en-GB" dirty="0"/>
          </a:p>
        </p:txBody>
      </p:sp>
      <p:sp>
        <p:nvSpPr>
          <p:cNvPr id="3" name="Content Placeholder 2"/>
          <p:cNvSpPr>
            <a:spLocks noGrp="1"/>
          </p:cNvSpPr>
          <p:nvPr>
            <p:ph idx="1"/>
          </p:nvPr>
        </p:nvSpPr>
        <p:spPr>
          <a:xfrm>
            <a:off x="2413189" y="1414984"/>
            <a:ext cx="8131593" cy="4761979"/>
          </a:xfrm>
        </p:spPr>
        <p:txBody>
          <a:bodyPr/>
          <a:lstStyle/>
          <a:p>
            <a:pPr marL="342900" indent="-342900">
              <a:buFont typeface="Arial" panose="020B0604020202020204" pitchFamily="34" charset="0"/>
              <a:buChar char="•"/>
            </a:pPr>
            <a:r>
              <a:rPr lang="en-GB" dirty="0" smtClean="0"/>
              <a:t>Exploring garden spaces for colours based on a colour wheel (senses &amp; beauty)</a:t>
            </a:r>
          </a:p>
          <a:p>
            <a:pPr marL="342900" indent="-342900">
              <a:buFont typeface="Arial" panose="020B0604020202020204" pitchFamily="34" charset="0"/>
              <a:buChar char="•"/>
            </a:pPr>
            <a:r>
              <a:rPr lang="en-GB" dirty="0" smtClean="0"/>
              <a:t>A trail encouraging children to role-play as animals by smelling flowers like a bee, making a mouse den etc. (senses, emotion &amp; compassion)</a:t>
            </a:r>
          </a:p>
          <a:p>
            <a:pPr marL="342900" indent="-342900">
              <a:buFont typeface="Arial" panose="020B0604020202020204" pitchFamily="34" charset="0"/>
              <a:buChar char="•"/>
            </a:pPr>
            <a:r>
              <a:rPr lang="en-GB" dirty="0" smtClean="0"/>
              <a:t>Installing natural art features which could be sat on to reflect and notice (meaning, emotion, beauty &amp; senses)</a:t>
            </a:r>
          </a:p>
          <a:p>
            <a:pPr marL="342900" indent="-342900">
              <a:buFont typeface="Arial" panose="020B0604020202020204" pitchFamily="34" charset="0"/>
              <a:buChar char="•"/>
            </a:pPr>
            <a:r>
              <a:rPr lang="en-GB" dirty="0" smtClean="0"/>
              <a:t>Workshops to enable people to make homes for nature, creating art using natural materials, sound bathing in nature (senses, emotion, beauty, compassion)</a:t>
            </a:r>
          </a:p>
          <a:p>
            <a:pPr marL="342900" indent="-342900">
              <a:buFont typeface="Arial" panose="020B0604020202020204" pitchFamily="34" charset="0"/>
              <a:buChar char="•"/>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081" y="4885429"/>
            <a:ext cx="2379718" cy="1584000"/>
          </a:xfrm>
          <a:prstGeom prst="rect">
            <a:avLst/>
          </a:prstGeom>
        </p:spPr>
      </p:pic>
    </p:spTree>
    <p:extLst>
      <p:ext uri="{BB962C8B-B14F-4D97-AF65-F5344CB8AC3E}">
        <p14:creationId xmlns:p14="http://schemas.microsoft.com/office/powerpoint/2010/main" val="388079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215" y="365195"/>
            <a:ext cx="8940609" cy="595996"/>
          </a:xfrm>
        </p:spPr>
        <p:txBody>
          <a:bodyPr/>
          <a:lstStyle/>
          <a:p>
            <a:r>
              <a:rPr lang="en-GB" dirty="0" smtClean="0"/>
              <a:t>Department of Conservation New Zealand</a:t>
            </a:r>
            <a:endParaRPr lang="en-GB" dirty="0"/>
          </a:p>
        </p:txBody>
      </p:sp>
      <p:pic>
        <p:nvPicPr>
          <p:cNvPr id="4" name="Content Placeholder 3"/>
          <p:cNvPicPr>
            <a:picLocks noGrp="1" noChangeAspect="1"/>
          </p:cNvPicPr>
          <p:nvPr>
            <p:ph idx="1"/>
          </p:nvPr>
        </p:nvPicPr>
        <p:blipFill>
          <a:blip r:embed="rId3"/>
          <a:stretch>
            <a:fillRect/>
          </a:stretch>
        </p:blipFill>
        <p:spPr>
          <a:xfrm>
            <a:off x="2329024" y="3650583"/>
            <a:ext cx="8940800" cy="2823016"/>
          </a:xfrm>
          <a:prstGeom prst="rect">
            <a:avLst/>
          </a:prstGeom>
        </p:spPr>
      </p:pic>
    </p:spTree>
    <p:extLst>
      <p:ext uri="{BB962C8B-B14F-4D97-AF65-F5344CB8AC3E}">
        <p14:creationId xmlns:p14="http://schemas.microsoft.com/office/powerpoint/2010/main" val="15838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215" y="365195"/>
            <a:ext cx="8940609" cy="595996"/>
          </a:xfrm>
        </p:spPr>
        <p:txBody>
          <a:bodyPr/>
          <a:lstStyle/>
          <a:p>
            <a:r>
              <a:rPr lang="en-GB" dirty="0" smtClean="0"/>
              <a:t>Department of Conservation New Zealand</a:t>
            </a:r>
            <a:endParaRPr lang="en-GB" dirty="0"/>
          </a:p>
        </p:txBody>
      </p:sp>
      <p:sp>
        <p:nvSpPr>
          <p:cNvPr id="6" name="Rectangle 1"/>
          <p:cNvSpPr>
            <a:spLocks noChangeArrowheads="1"/>
          </p:cNvSpPr>
          <p:nvPr/>
        </p:nvSpPr>
        <p:spPr bwMode="auto">
          <a:xfrm>
            <a:off x="2235909" y="1095927"/>
            <a:ext cx="8345005" cy="409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NZ" altLang="en-US" sz="2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Resources</a:t>
            </a:r>
            <a:r>
              <a:rPr kumimoji="0" lang="en-NZ" altLang="en-US" sz="2200" b="0" i="0" u="none" strike="noStrike" cap="none" normalizeH="0" dirty="0" smtClean="0">
                <a:ln>
                  <a:noFill/>
                </a:ln>
                <a:solidFill>
                  <a:schemeClr val="tx1"/>
                </a:solidFill>
                <a:effectLst/>
                <a:latin typeface="Arial" panose="020B0604020202020204" pitchFamily="34" charset="0"/>
                <a:ea typeface="Calibri" panose="020F0502020204030204" pitchFamily="34" charset="0"/>
              </a:rPr>
              <a:t> were created for </a:t>
            </a:r>
            <a:r>
              <a:rPr lang="en-NZ" altLang="en-US" sz="2200" dirty="0" smtClean="0">
                <a:latin typeface="Arial" panose="020B0604020202020204" pitchFamily="34" charset="0"/>
                <a:ea typeface="Calibri" panose="020F0502020204030204" pitchFamily="34" charset="0"/>
              </a:rPr>
              <a:t>teachers to engage children with nature and to reconnect with it through their lessons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NZ" altLang="en-US" sz="2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The pathways were used to</a:t>
            </a:r>
            <a:r>
              <a:rPr kumimoji="0" lang="en-NZ" altLang="en-US" sz="2200" b="0" i="0" u="none" strike="noStrike" cap="none" normalizeH="0" dirty="0" smtClean="0">
                <a:ln>
                  <a:noFill/>
                </a:ln>
                <a:solidFill>
                  <a:schemeClr val="tx1"/>
                </a:solidFill>
                <a:effectLst/>
                <a:latin typeface="Arial" panose="020B0604020202020204" pitchFamily="34" charset="0"/>
                <a:ea typeface="Calibri" panose="020F0502020204030204" pitchFamily="34" charset="0"/>
              </a:rPr>
              <a:t> engage the teachers and to show them how they could be used in their classroom through activity cards that were inspired by the approach used by the National Trust</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NZ" altLang="en-US" sz="2200" baseline="0" dirty="0" smtClean="0">
                <a:latin typeface="Arial" panose="020B0604020202020204" pitchFamily="34" charset="0"/>
              </a:rPr>
              <a:t>A campaign to engage children with nature through their own 50 things inspired by the pathways was also launched</a:t>
            </a:r>
            <a:endParaRPr kumimoji="0" lang="en-NZ" altLang="en-US" sz="2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972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672" y="0"/>
            <a:ext cx="12295964" cy="6858000"/>
          </a:xfrm>
          <a:prstGeom prst="rect">
            <a:avLst/>
          </a:prstGeom>
        </p:spPr>
      </p:pic>
      <p:pic>
        <p:nvPicPr>
          <p:cNvPr id="5" name="Picture 4"/>
          <p:cNvPicPr>
            <a:picLocks noChangeAspect="1"/>
          </p:cNvPicPr>
          <p:nvPr/>
        </p:nvPicPr>
        <p:blipFill>
          <a:blip r:embed="rId4"/>
          <a:stretch>
            <a:fillRect/>
          </a:stretch>
        </p:blipFill>
        <p:spPr>
          <a:xfrm>
            <a:off x="2029061" y="7448"/>
            <a:ext cx="8573506" cy="6850551"/>
          </a:xfrm>
          <a:prstGeom prst="rect">
            <a:avLst/>
          </a:prstGeom>
        </p:spPr>
      </p:pic>
      <p:pic>
        <p:nvPicPr>
          <p:cNvPr id="4" name="Picture 3"/>
          <p:cNvPicPr>
            <a:picLocks noChangeAspect="1"/>
          </p:cNvPicPr>
          <p:nvPr/>
        </p:nvPicPr>
        <p:blipFill>
          <a:blip r:embed="rId5"/>
          <a:stretch>
            <a:fillRect/>
          </a:stretch>
        </p:blipFill>
        <p:spPr>
          <a:xfrm>
            <a:off x="8787765" y="3391998"/>
            <a:ext cx="3556871" cy="347344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02567" y="7448"/>
            <a:ext cx="1742069" cy="1742069"/>
          </a:xfrm>
          <a:prstGeom prst="rect">
            <a:avLst/>
          </a:prstGeom>
        </p:spPr>
      </p:pic>
      <p:sp>
        <p:nvSpPr>
          <p:cNvPr id="2" name="Rectangle 1"/>
          <p:cNvSpPr/>
          <p:nvPr/>
        </p:nvSpPr>
        <p:spPr>
          <a:xfrm>
            <a:off x="6432549" y="3524249"/>
            <a:ext cx="2355215" cy="3333749"/>
          </a:xfrm>
          <a:prstGeom prst="rect">
            <a:avLst/>
          </a:prstGeom>
          <a:solidFill>
            <a:srgbClr val="F59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781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eneric UDOL Pallet">
      <a:dk1>
        <a:srgbClr val="000000"/>
      </a:dk1>
      <a:lt1>
        <a:srgbClr val="FFFFFF"/>
      </a:lt1>
      <a:dk2>
        <a:srgbClr val="101D49"/>
      </a:dk2>
      <a:lt2>
        <a:srgbClr val="FFFFFF"/>
      </a:lt2>
      <a:accent1>
        <a:srgbClr val="101D49"/>
      </a:accent1>
      <a:accent2>
        <a:srgbClr val="EE313E"/>
      </a:accent2>
      <a:accent3>
        <a:srgbClr val="B9B4B0"/>
      </a:accent3>
      <a:accent4>
        <a:srgbClr val="FEBF13"/>
      </a:accent4>
      <a:accent5>
        <a:srgbClr val="2041CB"/>
      </a:accent5>
      <a:accent6>
        <a:srgbClr val="84754E"/>
      </a:accent6>
      <a:hlink>
        <a:srgbClr val="EE313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E9549C769E6F4086D62647118FD5E2" ma:contentTypeVersion="72" ma:contentTypeDescription="Create a new document." ma:contentTypeScope="" ma:versionID="8a4bcc4394d84ab59ef706de8af8ed27">
  <xsd:schema xmlns:xsd="http://www.w3.org/2001/XMLSchema" xmlns:xs="http://www.w3.org/2001/XMLSchema" xmlns:p="http://schemas.microsoft.com/office/2006/metadata/properties" targetNamespace="http://schemas.microsoft.com/office/2006/metadata/properties" ma:root="true" ma:fieldsID="bcc56c387f9dac6c4d2914e4e5f61ae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8"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4E1EBA-8406-4635-B5A5-A86E343F4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0FC0CA2-8F05-498B-9F5B-23CC560B7C2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9A0DAD2-A93C-4611-BDE0-54BB1C8C16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2070</TotalTime>
  <Words>1718</Words>
  <Application>Microsoft Office PowerPoint</Application>
  <PresentationFormat>Widescreen</PresentationFormat>
  <Paragraphs>78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Rockwell</vt:lpstr>
      <vt:lpstr>Office Theme</vt:lpstr>
      <vt:lpstr>PowerPoint Presentation</vt:lpstr>
      <vt:lpstr>PowerPoint Presentation</vt:lpstr>
      <vt:lpstr>30 Days Wild</vt:lpstr>
      <vt:lpstr>PowerPoint Presentation</vt:lpstr>
      <vt:lpstr>PowerPoint Presentation</vt:lpstr>
      <vt:lpstr>Example Case Studies</vt:lpstr>
      <vt:lpstr>Department of Conservation New Zealand</vt:lpstr>
      <vt:lpstr>Department of Conservation New Zealand</vt:lpstr>
      <vt:lpstr>PowerPoint Presentation</vt:lpstr>
      <vt:lpstr>Durrell Wildlife Trust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Williams</dc:creator>
  <cp:lastModifiedBy>Ryan Lumber</cp:lastModifiedBy>
  <cp:revision>194</cp:revision>
  <cp:lastPrinted>2019-02-14T11:35:36Z</cp:lastPrinted>
  <dcterms:created xsi:type="dcterms:W3CDTF">2018-06-19T09:59:48Z</dcterms:created>
  <dcterms:modified xsi:type="dcterms:W3CDTF">2020-03-18T13:40:11Z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0x010100F6E9549C769E6F4086D62647118FD5E2</vt:lpwstr>
  </property>
  <property fmtid="{D5CDD505-2E9C-101B-9397-08002B2CF9AE}" pid="3" name="MSIP_Label_b47d098f-2640-4837-b575-e0be04df0525_Enabled">
    <vt:lpwstr>True</vt:lpwstr>
  </property>
  <property fmtid="{D5CDD505-2E9C-101B-9397-08002B2CF9AE}" pid="4" name="MSIP_Label_b47d098f-2640-4837-b575-e0be04df0525_SiteId">
    <vt:lpwstr>98f1bb3a-5efa-4782-88ba-bd897db60e62</vt:lpwstr>
  </property>
  <property fmtid="{D5CDD505-2E9C-101B-9397-08002B2CF9AE}" pid="5" name="MSIP_Label_b47d098f-2640-4837-b575-e0be04df0525_Owner">
    <vt:lpwstr>784423@derby.ac.uk</vt:lpwstr>
  </property>
  <property fmtid="{D5CDD505-2E9C-101B-9397-08002B2CF9AE}" pid="6" name="MSIP_Label_b47d098f-2640-4837-b575-e0be04df0525_SetDate">
    <vt:lpwstr>2018-07-25T09:25:08.8130716Z</vt:lpwstr>
  </property>
  <property fmtid="{D5CDD505-2E9C-101B-9397-08002B2CF9AE}" pid="7" name="MSIP_Label_b47d098f-2640-4837-b575-e0be04df0525_Name">
    <vt:lpwstr>Internal</vt:lpwstr>
  </property>
  <property fmtid="{D5CDD505-2E9C-101B-9397-08002B2CF9AE}" pid="8" name="MSIP_Label_b47d098f-2640-4837-b575-e0be04df0525_Application">
    <vt:lpwstr>Microsoft Azure Information Protection</vt:lpwstr>
  </property>
  <property fmtid="{D5CDD505-2E9C-101B-9397-08002B2CF9AE}" pid="9" name="MSIP_Label_b47d098f-2640-4837-b575-e0be04df0525_Extended_MSFT_Method">
    <vt:lpwstr>Automatic</vt:lpwstr>
  </property>
  <property fmtid="{D5CDD505-2E9C-101B-9397-08002B2CF9AE}" pid="10" name="MSIP_Label_501a0944-9d81-4c75-b857-2ec7863455b7_Enabled">
    <vt:lpwstr>True</vt:lpwstr>
  </property>
  <property fmtid="{D5CDD505-2E9C-101B-9397-08002B2CF9AE}" pid="11" name="MSIP_Label_501a0944-9d81-4c75-b857-2ec7863455b7_SiteId">
    <vt:lpwstr>98f1bb3a-5efa-4782-88ba-bd897db60e62</vt:lpwstr>
  </property>
  <property fmtid="{D5CDD505-2E9C-101B-9397-08002B2CF9AE}" pid="12" name="MSIP_Label_501a0944-9d81-4c75-b857-2ec7863455b7_Owner">
    <vt:lpwstr>784423@derby.ac.uk</vt:lpwstr>
  </property>
  <property fmtid="{D5CDD505-2E9C-101B-9397-08002B2CF9AE}" pid="13" name="MSIP_Label_501a0944-9d81-4c75-b857-2ec7863455b7_SetDate">
    <vt:lpwstr>2018-07-25T09:25:08.8130716Z</vt:lpwstr>
  </property>
  <property fmtid="{D5CDD505-2E9C-101B-9397-08002B2CF9AE}" pid="14" name="MSIP_Label_501a0944-9d81-4c75-b857-2ec7863455b7_Name">
    <vt:lpwstr>Internal with visible marking</vt:lpwstr>
  </property>
  <property fmtid="{D5CDD505-2E9C-101B-9397-08002B2CF9AE}" pid="15" name="MSIP_Label_501a0944-9d81-4c75-b857-2ec7863455b7_Application">
    <vt:lpwstr>Microsoft Azure Information Protection</vt:lpwstr>
  </property>
  <property fmtid="{D5CDD505-2E9C-101B-9397-08002B2CF9AE}" pid="16" name="MSIP_Label_501a0944-9d81-4c75-b857-2ec7863455b7_Parent">
    <vt:lpwstr>b47d098f-2640-4837-b575-e0be04df0525</vt:lpwstr>
  </property>
  <property fmtid="{D5CDD505-2E9C-101B-9397-08002B2CF9AE}" pid="17" name="MSIP_Label_501a0944-9d81-4c75-b857-2ec7863455b7_Extended_MSFT_Method">
    <vt:lpwstr>Automatic</vt:lpwstr>
  </property>
  <property fmtid="{D5CDD505-2E9C-101B-9397-08002B2CF9AE}" pid="18" name="Sensitivity">
    <vt:lpwstr>Internal Internal with visible marking</vt:lpwstr>
  </property>
</Properties>
</file>